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8"/>
  </p:notesMasterIdLst>
  <p:sldIdLst>
    <p:sldId id="317" r:id="rId2"/>
    <p:sldId id="300" r:id="rId3"/>
    <p:sldId id="262" r:id="rId4"/>
    <p:sldId id="277" r:id="rId5"/>
    <p:sldId id="278" r:id="rId6"/>
    <p:sldId id="304" r:id="rId7"/>
    <p:sldId id="311" r:id="rId8"/>
    <p:sldId id="295" r:id="rId9"/>
    <p:sldId id="296" r:id="rId10"/>
    <p:sldId id="294" r:id="rId11"/>
    <p:sldId id="302" r:id="rId12"/>
    <p:sldId id="303" r:id="rId13"/>
    <p:sldId id="263" r:id="rId14"/>
    <p:sldId id="274" r:id="rId15"/>
    <p:sldId id="309" r:id="rId16"/>
    <p:sldId id="266" r:id="rId17"/>
    <p:sldId id="307" r:id="rId18"/>
    <p:sldId id="306" r:id="rId19"/>
    <p:sldId id="314" r:id="rId20"/>
    <p:sldId id="305" r:id="rId21"/>
    <p:sldId id="310" r:id="rId22"/>
    <p:sldId id="315" r:id="rId23"/>
    <p:sldId id="275" r:id="rId24"/>
    <p:sldId id="316" r:id="rId25"/>
    <p:sldId id="269" r:id="rId26"/>
    <p:sldId id="3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00F"/>
    <a:srgbClr val="CF2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26" autoAdjust="0"/>
    <p:restoredTop sz="93716" autoAdjust="0"/>
  </p:normalViewPr>
  <p:slideViewPr>
    <p:cSldViewPr snapToGrid="0">
      <p:cViewPr varScale="1">
        <p:scale>
          <a:sx n="81" d="100"/>
          <a:sy n="81" d="100"/>
        </p:scale>
        <p:origin x="648" y="84"/>
      </p:cViewPr>
      <p:guideLst/>
    </p:cSldViewPr>
  </p:slideViewPr>
  <p:notesTextViewPr>
    <p:cViewPr>
      <p:scale>
        <a:sx n="1" d="1"/>
        <a:sy n="1" d="1"/>
      </p:scale>
      <p:origin x="0" y="0"/>
    </p:cViewPr>
  </p:notesTextViewPr>
  <p:sorterViewPr>
    <p:cViewPr>
      <p:scale>
        <a:sx n="136" d="100"/>
        <a:sy n="136" d="100"/>
      </p:scale>
      <p:origin x="0" y="-111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F31D4-FC7A-45E4-9259-4B3258A53E0E}" type="doc">
      <dgm:prSet loTypeId="urn:microsoft.com/office/officeart/2005/8/layout/pyramid2" loCatId="pyramid" qsTypeId="urn:microsoft.com/office/officeart/2005/8/quickstyle/simple1" qsCatId="simple" csTypeId="urn:microsoft.com/office/officeart/2005/8/colors/accent1_2" csCatId="accent1" phldr="1"/>
      <dgm:spPr/>
    </dgm:pt>
    <dgm:pt modelId="{7ABCFE78-2DB3-4271-841A-9D37763FECB6}">
      <dgm:prSet phldrT="[Text]"/>
      <dgm:spPr/>
      <dgm:t>
        <a:bodyPr/>
        <a:lstStyle/>
        <a:p>
          <a:r>
            <a:rPr lang="ur-PK" b="1">
              <a:solidFill>
                <a:srgbClr val="002060"/>
              </a:solidFill>
              <a:latin typeface="Jameel Noori Nastaleeq" panose="02000503000000020004" pitchFamily="2" charset="-78"/>
              <a:cs typeface="Jameel Noori Nastaleeq" panose="02000503000000020004" pitchFamily="2" charset="-78"/>
            </a:rPr>
            <a:t>نظم </a:t>
          </a:r>
          <a:endParaRPr lang="en-GB" b="1" dirty="0">
            <a:solidFill>
              <a:srgbClr val="002060"/>
            </a:solidFill>
            <a:latin typeface="Jameel Noori Nastaleeq" panose="02000503000000020004" pitchFamily="2" charset="-78"/>
            <a:cs typeface="Jameel Noori Nastaleeq" panose="02000503000000020004" pitchFamily="2" charset="-78"/>
          </a:endParaRPr>
        </a:p>
      </dgm:t>
    </dgm:pt>
    <dgm:pt modelId="{16E5440F-6BEB-4BBA-ADD2-EBDDAE7C01A6}" type="parTrans" cxnId="{0EC6ED09-BCA9-4D46-ADB5-2298E30A8CF5}">
      <dgm:prSet/>
      <dgm:spPr/>
      <dgm:t>
        <a:bodyPr/>
        <a:lstStyle/>
        <a:p>
          <a:endParaRPr lang="en-GB"/>
        </a:p>
      </dgm:t>
    </dgm:pt>
    <dgm:pt modelId="{8FA8FC06-78D3-4EAA-A1DA-4E8B188E11E2}" type="sibTrans" cxnId="{0EC6ED09-BCA9-4D46-ADB5-2298E30A8CF5}">
      <dgm:prSet/>
      <dgm:spPr/>
      <dgm:t>
        <a:bodyPr/>
        <a:lstStyle/>
        <a:p>
          <a:endParaRPr lang="en-GB"/>
        </a:p>
      </dgm:t>
    </dgm:pt>
    <dgm:pt modelId="{3FA6E902-2197-485E-A234-36941CC20D81}">
      <dgm:prSet phldrT="[Text]"/>
      <dgm:spPr/>
      <dgm:t>
        <a:bodyPr/>
        <a:lstStyle/>
        <a:p>
          <a:r>
            <a:rPr lang="ur-PK" dirty="0">
              <a:latin typeface="Jameel Noori Nastaleeq" panose="02000503000000020004" pitchFamily="2" charset="-78"/>
              <a:cs typeface="Jameel Noori Nastaleeq" panose="02000503000000020004" pitchFamily="2" charset="-78"/>
            </a:rPr>
            <a:t>کارکن </a:t>
          </a:r>
          <a:endParaRPr lang="en-GB" dirty="0">
            <a:latin typeface="Jameel Noori Nastaleeq" panose="02000503000000020004" pitchFamily="2" charset="-78"/>
            <a:cs typeface="Jameel Noori Nastaleeq" panose="02000503000000020004" pitchFamily="2" charset="-78"/>
          </a:endParaRPr>
        </a:p>
      </dgm:t>
    </dgm:pt>
    <dgm:pt modelId="{C7B88AC0-40EE-4548-9242-BBA25EB124D3}" type="parTrans" cxnId="{5DD812B6-3308-4F25-B801-51CCE690C924}">
      <dgm:prSet/>
      <dgm:spPr/>
      <dgm:t>
        <a:bodyPr/>
        <a:lstStyle/>
        <a:p>
          <a:endParaRPr lang="en-GB"/>
        </a:p>
      </dgm:t>
    </dgm:pt>
    <dgm:pt modelId="{B9BC1FC3-3548-48FF-8E86-57BAFFF886B8}" type="sibTrans" cxnId="{5DD812B6-3308-4F25-B801-51CCE690C924}">
      <dgm:prSet/>
      <dgm:spPr/>
      <dgm:t>
        <a:bodyPr/>
        <a:lstStyle/>
        <a:p>
          <a:endParaRPr lang="en-GB"/>
        </a:p>
      </dgm:t>
    </dgm:pt>
    <dgm:pt modelId="{74437036-0758-4B26-B0A4-BB6EEA8D07D9}">
      <dgm:prSet phldrT="[Text]"/>
      <dgm:spPr/>
      <dgm:t>
        <a:bodyPr/>
        <a:lstStyle/>
        <a:p>
          <a:r>
            <a:rPr lang="ur-PK" dirty="0">
              <a:latin typeface="Jameel Noori Nastaleeq" panose="02000503000000020004" pitchFamily="2" charset="-78"/>
              <a:cs typeface="Jameel Noori Nastaleeq" panose="02000503000000020004" pitchFamily="2" charset="-78"/>
            </a:rPr>
            <a:t>اطاعت </a:t>
          </a:r>
          <a:endParaRPr lang="en-GB" dirty="0">
            <a:latin typeface="Jameel Noori Nastaleeq" panose="02000503000000020004" pitchFamily="2" charset="-78"/>
            <a:cs typeface="Jameel Noori Nastaleeq" panose="02000503000000020004" pitchFamily="2" charset="-78"/>
          </a:endParaRPr>
        </a:p>
      </dgm:t>
    </dgm:pt>
    <dgm:pt modelId="{CD1DE13A-E184-4E57-BC0D-253E4110EDF3}" type="parTrans" cxnId="{BA65F59E-338C-4289-9915-5E7F1F425919}">
      <dgm:prSet/>
      <dgm:spPr/>
      <dgm:t>
        <a:bodyPr/>
        <a:lstStyle/>
        <a:p>
          <a:endParaRPr lang="en-US"/>
        </a:p>
      </dgm:t>
    </dgm:pt>
    <dgm:pt modelId="{4403888F-C27A-44CF-A26D-40757AC26939}" type="sibTrans" cxnId="{BA65F59E-338C-4289-9915-5E7F1F425919}">
      <dgm:prSet/>
      <dgm:spPr/>
      <dgm:t>
        <a:bodyPr/>
        <a:lstStyle/>
        <a:p>
          <a:endParaRPr lang="en-US"/>
        </a:p>
      </dgm:t>
    </dgm:pt>
    <dgm:pt modelId="{F52A2540-19FC-47FC-9B62-509A025FF736}" type="pres">
      <dgm:prSet presAssocID="{77DF31D4-FC7A-45E4-9259-4B3258A53E0E}" presName="compositeShape" presStyleCnt="0">
        <dgm:presLayoutVars>
          <dgm:dir/>
          <dgm:resizeHandles/>
        </dgm:presLayoutVars>
      </dgm:prSet>
      <dgm:spPr/>
    </dgm:pt>
    <dgm:pt modelId="{91FAF2DA-991C-4761-A800-62BA0407F254}" type="pres">
      <dgm:prSet presAssocID="{77DF31D4-FC7A-45E4-9259-4B3258A53E0E}" presName="pyramid" presStyleLbl="node1" presStyleIdx="0" presStyleCnt="1" custLinFactNeighborX="-23289" custLinFactNeighborY="-22105"/>
      <dgm:spPr>
        <a:solidFill>
          <a:srgbClr val="CF214B"/>
        </a:solidFill>
      </dgm:spPr>
    </dgm:pt>
    <dgm:pt modelId="{55C7D389-68C7-4CB2-B842-BB94B4DA43E6}" type="pres">
      <dgm:prSet presAssocID="{77DF31D4-FC7A-45E4-9259-4B3258A53E0E}" presName="theList" presStyleCnt="0"/>
      <dgm:spPr/>
    </dgm:pt>
    <dgm:pt modelId="{1BC7C76F-E0C1-4288-AD4A-6A502B951580}" type="pres">
      <dgm:prSet presAssocID="{7ABCFE78-2DB3-4271-841A-9D37763FECB6}" presName="aNode" presStyleLbl="fgAcc1" presStyleIdx="0" presStyleCnt="3" custScaleX="60576" custLinFactY="-58720" custLinFactNeighborX="-86945" custLinFactNeighborY="-100000">
        <dgm:presLayoutVars>
          <dgm:bulletEnabled val="1"/>
        </dgm:presLayoutVars>
      </dgm:prSet>
      <dgm:spPr/>
    </dgm:pt>
    <dgm:pt modelId="{FD7B9560-9FB1-4F9B-AF34-025CAD11F362}" type="pres">
      <dgm:prSet presAssocID="{7ABCFE78-2DB3-4271-841A-9D37763FECB6}" presName="aSpace" presStyleCnt="0"/>
      <dgm:spPr/>
    </dgm:pt>
    <dgm:pt modelId="{BABE87EB-93EE-4375-8FC8-A24D4753793C}" type="pres">
      <dgm:prSet presAssocID="{3FA6E902-2197-485E-A234-36941CC20D81}" presName="aNode" presStyleLbl="fgAcc1" presStyleIdx="1" presStyleCnt="3" custScaleX="40648" custScaleY="64020" custLinFactX="-52735" custLinFactY="154419" custLinFactNeighborX="-100000" custLinFactNeighborY="200000">
        <dgm:presLayoutVars>
          <dgm:bulletEnabled val="1"/>
        </dgm:presLayoutVars>
      </dgm:prSet>
      <dgm:spPr/>
    </dgm:pt>
    <dgm:pt modelId="{C5A3C08F-3EDC-4F99-8D81-A50AF1B094D1}" type="pres">
      <dgm:prSet presAssocID="{3FA6E902-2197-485E-A234-36941CC20D81}" presName="aSpace" presStyleCnt="0"/>
      <dgm:spPr/>
    </dgm:pt>
    <dgm:pt modelId="{50DF0701-94C2-4BB5-860F-BFAFA370C1F6}" type="pres">
      <dgm:prSet presAssocID="{74437036-0758-4B26-B0A4-BB6EEA8D07D9}" presName="aNode" presStyleLbl="fgAcc1" presStyleIdx="2" presStyleCnt="3" custScaleX="39631" custScaleY="62417" custLinFactY="42044" custLinFactNeighborX="-16711" custLinFactNeighborY="100000">
        <dgm:presLayoutVars>
          <dgm:bulletEnabled val="1"/>
        </dgm:presLayoutVars>
      </dgm:prSet>
      <dgm:spPr/>
    </dgm:pt>
    <dgm:pt modelId="{EC5A5D58-95A5-4C33-B65F-82B289C8A140}" type="pres">
      <dgm:prSet presAssocID="{74437036-0758-4B26-B0A4-BB6EEA8D07D9}" presName="aSpace" presStyleCnt="0"/>
      <dgm:spPr/>
    </dgm:pt>
  </dgm:ptLst>
  <dgm:cxnLst>
    <dgm:cxn modelId="{27B34507-4F4A-4632-B686-6F552C15C2CC}" type="presOf" srcId="{7ABCFE78-2DB3-4271-841A-9D37763FECB6}" destId="{1BC7C76F-E0C1-4288-AD4A-6A502B951580}" srcOrd="0" destOrd="0" presId="urn:microsoft.com/office/officeart/2005/8/layout/pyramid2"/>
    <dgm:cxn modelId="{0EC6ED09-BCA9-4D46-ADB5-2298E30A8CF5}" srcId="{77DF31D4-FC7A-45E4-9259-4B3258A53E0E}" destId="{7ABCFE78-2DB3-4271-841A-9D37763FECB6}" srcOrd="0" destOrd="0" parTransId="{16E5440F-6BEB-4BBA-ADD2-EBDDAE7C01A6}" sibTransId="{8FA8FC06-78D3-4EAA-A1DA-4E8B188E11E2}"/>
    <dgm:cxn modelId="{D814181E-1076-4584-85EE-EA610887F18F}" type="presOf" srcId="{77DF31D4-FC7A-45E4-9259-4B3258A53E0E}" destId="{F52A2540-19FC-47FC-9B62-509A025FF736}" srcOrd="0" destOrd="0" presId="urn:microsoft.com/office/officeart/2005/8/layout/pyramid2"/>
    <dgm:cxn modelId="{20AC112C-C73F-47F7-8674-E58F74FA57EC}" type="presOf" srcId="{3FA6E902-2197-485E-A234-36941CC20D81}" destId="{BABE87EB-93EE-4375-8FC8-A24D4753793C}" srcOrd="0" destOrd="0" presId="urn:microsoft.com/office/officeart/2005/8/layout/pyramid2"/>
    <dgm:cxn modelId="{C273309E-2046-42AC-949A-329D6BBC902B}" type="presOf" srcId="{74437036-0758-4B26-B0A4-BB6EEA8D07D9}" destId="{50DF0701-94C2-4BB5-860F-BFAFA370C1F6}" srcOrd="0" destOrd="0" presId="urn:microsoft.com/office/officeart/2005/8/layout/pyramid2"/>
    <dgm:cxn modelId="{BA65F59E-338C-4289-9915-5E7F1F425919}" srcId="{77DF31D4-FC7A-45E4-9259-4B3258A53E0E}" destId="{74437036-0758-4B26-B0A4-BB6EEA8D07D9}" srcOrd="2" destOrd="0" parTransId="{CD1DE13A-E184-4E57-BC0D-253E4110EDF3}" sibTransId="{4403888F-C27A-44CF-A26D-40757AC26939}"/>
    <dgm:cxn modelId="{5DD812B6-3308-4F25-B801-51CCE690C924}" srcId="{77DF31D4-FC7A-45E4-9259-4B3258A53E0E}" destId="{3FA6E902-2197-485E-A234-36941CC20D81}" srcOrd="1" destOrd="0" parTransId="{C7B88AC0-40EE-4548-9242-BBA25EB124D3}" sibTransId="{B9BC1FC3-3548-48FF-8E86-57BAFFF886B8}"/>
    <dgm:cxn modelId="{D0DA2A45-BE9D-4DBB-B7FF-B2920D64CA96}" type="presParOf" srcId="{F52A2540-19FC-47FC-9B62-509A025FF736}" destId="{91FAF2DA-991C-4761-A800-62BA0407F254}" srcOrd="0" destOrd="0" presId="urn:microsoft.com/office/officeart/2005/8/layout/pyramid2"/>
    <dgm:cxn modelId="{7A0F4955-221D-484D-868A-8635EC0E5274}" type="presParOf" srcId="{F52A2540-19FC-47FC-9B62-509A025FF736}" destId="{55C7D389-68C7-4CB2-B842-BB94B4DA43E6}" srcOrd="1" destOrd="0" presId="urn:microsoft.com/office/officeart/2005/8/layout/pyramid2"/>
    <dgm:cxn modelId="{DC985CFA-E09D-4DC5-83B2-2B3085DB36A8}" type="presParOf" srcId="{55C7D389-68C7-4CB2-B842-BB94B4DA43E6}" destId="{1BC7C76F-E0C1-4288-AD4A-6A502B951580}" srcOrd="0" destOrd="0" presId="urn:microsoft.com/office/officeart/2005/8/layout/pyramid2"/>
    <dgm:cxn modelId="{0FBF06BC-4898-4F71-A24F-821FE34E73C6}" type="presParOf" srcId="{55C7D389-68C7-4CB2-B842-BB94B4DA43E6}" destId="{FD7B9560-9FB1-4F9B-AF34-025CAD11F362}" srcOrd="1" destOrd="0" presId="urn:microsoft.com/office/officeart/2005/8/layout/pyramid2"/>
    <dgm:cxn modelId="{79345997-8FE9-4879-A5CF-D9203AECA031}" type="presParOf" srcId="{55C7D389-68C7-4CB2-B842-BB94B4DA43E6}" destId="{BABE87EB-93EE-4375-8FC8-A24D4753793C}" srcOrd="2" destOrd="0" presId="urn:microsoft.com/office/officeart/2005/8/layout/pyramid2"/>
    <dgm:cxn modelId="{02787988-3A1B-4D5F-BA2B-1953A72B68D9}" type="presParOf" srcId="{55C7D389-68C7-4CB2-B842-BB94B4DA43E6}" destId="{C5A3C08F-3EDC-4F99-8D81-A50AF1B094D1}" srcOrd="3" destOrd="0" presId="urn:microsoft.com/office/officeart/2005/8/layout/pyramid2"/>
    <dgm:cxn modelId="{A1788CB3-D85B-4C51-9255-3B4B6D7CE8A4}" type="presParOf" srcId="{55C7D389-68C7-4CB2-B842-BB94B4DA43E6}" destId="{50DF0701-94C2-4BB5-860F-BFAFA370C1F6}" srcOrd="4" destOrd="0" presId="urn:microsoft.com/office/officeart/2005/8/layout/pyramid2"/>
    <dgm:cxn modelId="{81695A78-879F-48E3-A68C-52F0360C7195}" type="presParOf" srcId="{55C7D389-68C7-4CB2-B842-BB94B4DA43E6}" destId="{EC5A5D58-95A5-4C33-B65F-82B289C8A14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AF2DA-991C-4761-A800-62BA0407F254}">
      <dsp:nvSpPr>
        <dsp:cNvPr id="0" name=""/>
        <dsp:cNvSpPr/>
      </dsp:nvSpPr>
      <dsp:spPr>
        <a:xfrm>
          <a:off x="0" y="0"/>
          <a:ext cx="4476961" cy="4476961"/>
        </a:xfrm>
        <a:prstGeom prst="triangle">
          <a:avLst/>
        </a:prstGeom>
        <a:solidFill>
          <a:srgbClr val="CF214B"/>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7C76F-E0C1-4288-AD4A-6A502B951580}">
      <dsp:nvSpPr>
        <dsp:cNvPr id="0" name=""/>
        <dsp:cNvSpPr/>
      </dsp:nvSpPr>
      <dsp:spPr>
        <a:xfrm>
          <a:off x="1280667" y="0"/>
          <a:ext cx="1762776" cy="135532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r-PK" sz="2600" b="1" kern="1200">
              <a:solidFill>
                <a:srgbClr val="002060"/>
              </a:solidFill>
              <a:latin typeface="Jameel Noori Nastaleeq" panose="02000503000000020004" pitchFamily="2" charset="-78"/>
              <a:cs typeface="Jameel Noori Nastaleeq" panose="02000503000000020004" pitchFamily="2" charset="-78"/>
            </a:rPr>
            <a:t>نظم </a:t>
          </a:r>
          <a:endParaRPr lang="en-GB" sz="2600" b="1" kern="1200" dirty="0">
            <a:solidFill>
              <a:srgbClr val="002060"/>
            </a:solidFill>
            <a:latin typeface="Jameel Noori Nastaleeq" panose="02000503000000020004" pitchFamily="2" charset="-78"/>
            <a:cs typeface="Jameel Noori Nastaleeq" panose="02000503000000020004" pitchFamily="2" charset="-78"/>
          </a:endParaRPr>
        </a:p>
      </dsp:txBody>
      <dsp:txXfrm>
        <a:off x="1346829" y="66162"/>
        <a:ext cx="1630452" cy="1223005"/>
      </dsp:txXfrm>
    </dsp:sp>
    <dsp:sp modelId="{BABE87EB-93EE-4375-8FC8-A24D4753793C}">
      <dsp:nvSpPr>
        <dsp:cNvPr id="0" name=""/>
        <dsp:cNvSpPr/>
      </dsp:nvSpPr>
      <dsp:spPr>
        <a:xfrm>
          <a:off x="0" y="3609278"/>
          <a:ext cx="1182866" cy="8676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r-PK" sz="2600" kern="1200" dirty="0">
              <a:latin typeface="Jameel Noori Nastaleeq" panose="02000503000000020004" pitchFamily="2" charset="-78"/>
              <a:cs typeface="Jameel Noori Nastaleeq" panose="02000503000000020004" pitchFamily="2" charset="-78"/>
            </a:rPr>
            <a:t>کارکن </a:t>
          </a:r>
          <a:endParaRPr lang="en-GB" sz="2600" kern="1200" dirty="0">
            <a:latin typeface="Jameel Noori Nastaleeq" panose="02000503000000020004" pitchFamily="2" charset="-78"/>
            <a:cs typeface="Jameel Noori Nastaleeq" panose="02000503000000020004" pitchFamily="2" charset="-78"/>
          </a:endParaRPr>
        </a:p>
      </dsp:txBody>
      <dsp:txXfrm>
        <a:off x="42357" y="3651635"/>
        <a:ext cx="1098152" cy="782968"/>
      </dsp:txXfrm>
    </dsp:sp>
    <dsp:sp modelId="{50DF0701-94C2-4BB5-860F-BFAFA370C1F6}">
      <dsp:nvSpPr>
        <dsp:cNvPr id="0" name=""/>
        <dsp:cNvSpPr/>
      </dsp:nvSpPr>
      <dsp:spPr>
        <a:xfrm>
          <a:off x="3629246" y="3631004"/>
          <a:ext cx="1153271" cy="8459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r-PK" sz="2600" kern="1200" dirty="0">
              <a:latin typeface="Jameel Noori Nastaleeq" panose="02000503000000020004" pitchFamily="2" charset="-78"/>
              <a:cs typeface="Jameel Noori Nastaleeq" panose="02000503000000020004" pitchFamily="2" charset="-78"/>
            </a:rPr>
            <a:t>اطاعت </a:t>
          </a:r>
          <a:endParaRPr lang="en-GB" sz="2600" kern="1200" dirty="0">
            <a:latin typeface="Jameel Noori Nastaleeq" panose="02000503000000020004" pitchFamily="2" charset="-78"/>
            <a:cs typeface="Jameel Noori Nastaleeq" panose="02000503000000020004" pitchFamily="2" charset="-78"/>
          </a:endParaRPr>
        </a:p>
      </dsp:txBody>
      <dsp:txXfrm>
        <a:off x="3670542" y="3672300"/>
        <a:ext cx="1070679" cy="7633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EDAB8-2AA2-46EB-B76D-CA03DAC389E7}" type="datetimeFigureOut">
              <a:rPr lang="en-US" smtClean="0"/>
              <a:t>12/26/2019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1B54E-B0CB-4A2E-8F8C-480C191635A4}" type="slidenum">
              <a:rPr lang="en-US" smtClean="0"/>
              <a:t>‹#›</a:t>
            </a:fld>
            <a:endParaRPr lang="en-US"/>
          </a:p>
        </p:txBody>
      </p:sp>
    </p:spTree>
    <p:extLst>
      <p:ext uri="{BB962C8B-B14F-4D97-AF65-F5344CB8AC3E}">
        <p14:creationId xmlns:p14="http://schemas.microsoft.com/office/powerpoint/2010/main" val="109028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anzil.net/#trans/ur.maududi/64:1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anzil.net/#13: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آپ کے موبائل کی بیٹری بلکل ختم ہے اور آپ نے صبح سویرے سفر کے لئے نکلنا ہے آپ اپنا موبائل چارج کے لئے لگا دیتی ہیں  اور سو جاتی ہیں صبح جب آ پ گھر سےنکلنے کے وقت موبائل اٹھاتی ہیں تو دیکھتی ہیں کہ موبائل  چارج نہیں ہوا کیونکہ پلگ کا بٹن آن نہیں تھا ، بیٹری زیرو ہے آپ کو راستے میں موبائل کی مدد سے ہی  پتہ سمجھنا تھا  اور آپ کے پاس اس کے علاوہ کوئی دوسرا آٌشن نہیں تھا تو آپ کا کیا ری ایکشن ہو گا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اسی طرح ہم سوچیں کہ ہمیں جنت کا سفر کرنا ہے اور ہمارے ایمان کی بیٹری بلکل ختم ہو تو ہم یہ سفر کیسے کر  پائیں گے؟ </a:t>
            </a:r>
          </a:p>
        </p:txBody>
      </p:sp>
      <p:sp>
        <p:nvSpPr>
          <p:cNvPr id="4" name="Slide Number Placeholder 3"/>
          <p:cNvSpPr>
            <a:spLocks noGrp="1"/>
          </p:cNvSpPr>
          <p:nvPr>
            <p:ph type="sldNum" sz="quarter" idx="10"/>
          </p:nvPr>
        </p:nvSpPr>
        <p:spPr/>
        <p:txBody>
          <a:bodyPr/>
          <a:lstStyle/>
          <a:p>
            <a:fld id="{82D1B54E-B0CB-4A2E-8F8C-480C191635A4}" type="slidenum">
              <a:rPr lang="en-US" smtClean="0"/>
              <a:t>2</a:t>
            </a:fld>
            <a:endParaRPr lang="en-US"/>
          </a:p>
        </p:txBody>
      </p:sp>
    </p:spTree>
    <p:extLst>
      <p:ext uri="{BB962C8B-B14F-4D97-AF65-F5344CB8AC3E}">
        <p14:creationId xmlns:p14="http://schemas.microsoft.com/office/powerpoint/2010/main" val="1709876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solidFill>
                  <a:srgbClr val="002060"/>
                </a:solidFill>
                <a:latin typeface="Jameel Noori Nastaleeq" panose="02000503000000020004" pitchFamily="2" charset="-78"/>
                <a:cs typeface="Jameel Noori Nastaleeq" panose="02000503000000020004" pitchFamily="2" charset="-78"/>
              </a:rPr>
              <a:t>کیا کوئی گاڑی بغیر پیٹرول کے چل سکتی ہے؟</a:t>
            </a:r>
            <a:endParaRPr lang="en-US" sz="1400" dirty="0">
              <a:solidFill>
                <a:srgbClr val="002060"/>
              </a:solidFill>
              <a:latin typeface="Jameel Noori Nastaleeq" panose="02000503000000020004" pitchFamily="2" charset="-78"/>
              <a:cs typeface="Jameel Noori Nastaleeq" panose="02000503000000020004" pitchFamily="2" charset="-78"/>
            </a:endParaRPr>
          </a:p>
          <a:p>
            <a:pPr marL="0" indent="0" algn="r" rtl="1">
              <a:buNone/>
            </a:pPr>
            <a:r>
              <a:rPr lang="ur-PK" sz="1400" dirty="0">
                <a:solidFill>
                  <a:schemeClr val="tx2">
                    <a:lumMod val="50000"/>
                  </a:schemeClr>
                </a:solidFill>
                <a:latin typeface="Jameel Noori Nastaleeq" panose="02000503000000020004" pitchFamily="2" charset="-78"/>
                <a:cs typeface="Jameel Noori Nastaleeq" panose="02000503000000020004" pitchFamily="2" charset="-78"/>
              </a:rPr>
              <a:t>یا کوئی انسان بغیر  غذا کے جی سکتا ہے؟</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baseline="0" dirty="0">
                <a:latin typeface="Jameel Noori Nastaleeq" panose="02000503000000020004" pitchFamily="2" charset="-78"/>
                <a:cs typeface="Jameel Noori Nastaleeq" panose="02000503000000020004" pitchFamily="2" charset="-78"/>
              </a:rPr>
              <a:t>اللہ کے دین کو پھیلانے کا کام بغیر رقم کے کیسے ہو سکتا ہے ؟</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تو پھر تنظیم کیسے بغیر وسائل کے کیسے  چل سکتی ہے ؟</a:t>
            </a:r>
            <a:endParaRPr lang="ur-PK" sz="1400" dirty="0">
              <a:solidFill>
                <a:schemeClr val="tx2">
                  <a:lumMod val="50000"/>
                </a:schemeClr>
              </a:solidFill>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انفاق کا ایک اہم مقصد اسلامی ریاست کا قیام  اور اس کا استحکام ہے ،جماعت اسلامی کا نصب العین بھی اسلامی نظام کا قیام ہے ۔ نصب العین کو پورا کرنے کے لئے  اور  مقاصدِ انفاق کے ایک اہم جز کو پورا کرنے کے لئے ہمیں اس پر توجہ دینی ہو گی ۔</a:t>
            </a:r>
            <a:endParaRPr kumimoji="0" lang="en-US"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pPr marL="342900" marR="0" lvl="0" indent="-228600" algn="r" defTabSz="914400" rtl="1" eaLnBrk="1" fontAlgn="auto" latinLnBrk="0" hangingPunct="1">
              <a:lnSpc>
                <a:spcPct val="100000"/>
              </a:lnSpc>
              <a:spcBef>
                <a:spcPct val="20000"/>
              </a:spcBef>
              <a:spcAft>
                <a:spcPts val="0"/>
              </a:spcAft>
              <a:buClr>
                <a:srgbClr val="629DD1"/>
              </a:buClr>
              <a:buSzTx/>
              <a:buFont typeface="Arial" pitchFamily="34" charset="0"/>
              <a:buBlip>
                <a:blip r:embed="rId3"/>
              </a:buBlip>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باطل کے لئے بڑا چیلنج عالم گیر اسلامی تحریکیں ہیں ، اس کی کوشش ہے کہ اسلامی تحریکوں کو اپنے اپنے ممالک میں بدنام کیا جائے اسلام کو تشدد ،انتہا پسندی اور جنگ کا مذہب قرار دیا جائے۔</a:t>
            </a:r>
          </a:p>
          <a:p>
            <a:pPr marL="342900" marR="0" lvl="0" indent="-228600" algn="r" defTabSz="914400" rtl="1" eaLnBrk="1" fontAlgn="auto" latinLnBrk="0" hangingPunct="1">
              <a:lnSpc>
                <a:spcPct val="100000"/>
              </a:lnSpc>
              <a:spcBef>
                <a:spcPct val="20000"/>
              </a:spcBef>
              <a:spcAft>
                <a:spcPts val="0"/>
              </a:spcAft>
              <a:buClr>
                <a:srgbClr val="629DD1"/>
              </a:buClr>
              <a:buSzTx/>
              <a:buFont typeface="Arial" pitchFamily="34" charset="0"/>
              <a:buBlip>
                <a:blip r:embed="rId3"/>
              </a:buBlip>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مغرب کی کوشش ہے کہ اسلام متحد نہ ہونے پائےمسلمان حکمرانوں کو آلہ کار بنا کر مسلمانوں کے وسائل ہی کو اسلامی تحریکوں کے خلاف استعمال کیا جائے۔</a:t>
            </a:r>
            <a:endParaRPr lang="ur-PK" sz="1400" dirty="0">
              <a:latin typeface="Jameel Noori Nastaleeq" panose="02000503000000020004" pitchFamily="2" charset="-78"/>
              <a:cs typeface="Jameel Noori Nastaleeq" panose="02000503000000020004" pitchFamily="2" charset="-78"/>
            </a:endParaRPr>
          </a:p>
          <a:p>
            <a:pPr algn="r" rtl="1">
              <a:lnSpc>
                <a:spcPct val="100000"/>
              </a:lnSpc>
              <a:buBlip>
                <a:blip r:embed="rId3"/>
              </a:buBlip>
            </a:pPr>
            <a:r>
              <a:rPr lang="ur-PK" sz="1400" dirty="0">
                <a:latin typeface="Jameel Noori Nastaleeq" panose="02000503000000020004" pitchFamily="2" charset="-78"/>
                <a:cs typeface="Jameel Noori Nastaleeq" panose="02000503000000020004" pitchFamily="2" charset="-78"/>
              </a:rPr>
              <a:t>نا عاقبت اندیش حکمران ڈالروں کے عوض بک کر اپنی ہی قوموں کا ا ستحصال کر رہے ہیں۔</a:t>
            </a:r>
          </a:p>
          <a:p>
            <a:pPr algn="r" rtl="1">
              <a:lnSpc>
                <a:spcPct val="100000"/>
              </a:lnSpc>
              <a:buBlip>
                <a:blip r:embed="rId3"/>
              </a:buBlip>
            </a:pPr>
            <a:r>
              <a:rPr lang="ur-PK" sz="1400" dirty="0">
                <a:latin typeface="Jameel Noori Nastaleeq" panose="02000503000000020004" pitchFamily="2" charset="-78"/>
                <a:cs typeface="Jameel Noori Nastaleeq" panose="02000503000000020004" pitchFamily="2" charset="-78"/>
              </a:rPr>
              <a:t>آمریت ہو یا باد شاہت ، شیوخ ہوں یا فوجی حکمراں سب ہی اپنی آزادی کا سودا کر چکے ہیں۔</a:t>
            </a:r>
          </a:p>
          <a:p>
            <a:pPr algn="r" rtl="1">
              <a:lnSpc>
                <a:spcPct val="100000"/>
              </a:lnSpc>
              <a:buBlip>
                <a:blip r:embed="rId3"/>
              </a:buBlip>
            </a:pPr>
            <a:r>
              <a:rPr lang="ur-PK" sz="1400" dirty="0">
                <a:latin typeface="Jameel Noori Nastaleeq" panose="02000503000000020004" pitchFamily="2" charset="-78"/>
                <a:cs typeface="Jameel Noori Nastaleeq" panose="02000503000000020004" pitchFamily="2" charset="-78"/>
              </a:rPr>
              <a:t>کوشش کی جا رہی ہے کہ مسلمان خواتین کو اسلام اور اسلامی قوانین کے خلاف کھڑا کیا جائے ۔</a:t>
            </a:r>
          </a:p>
          <a:p>
            <a:pPr algn="r" rtl="1">
              <a:lnSpc>
                <a:spcPct val="100000"/>
              </a:lnSpc>
              <a:buBlip>
                <a:blip r:embed="rId3"/>
              </a:buBlip>
            </a:pPr>
            <a:r>
              <a:rPr lang="ur-PK" sz="1400" dirty="0">
                <a:latin typeface="Jameel Noori Nastaleeq" panose="02000503000000020004" pitchFamily="2" charset="-78"/>
                <a:cs typeface="Jameel Noori Nastaleeq" panose="02000503000000020004" pitchFamily="2" charset="-78"/>
              </a:rPr>
              <a:t>خواتین  کو آزادی اور حقوق کے نام   پردھوکا دے کر ان کو مغربی دجالی تہذیب کا پیروکار بنایا جائے</a:t>
            </a:r>
          </a:p>
          <a:p>
            <a:pPr algn="r" rtl="1">
              <a:lnSpc>
                <a:spcPct val="100000"/>
              </a:lnSpc>
              <a:buNone/>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ان سب سے نمٹنے کے لئے اسلامی تہذیب کے احیا ء کے ئے بڑی جدو جہد کرنے کی ضرورت ہے اسلام کو پھیلانے میں خواتین کا کردار بڑی اہمیت کا حامل ہے۔پاکستانی خواتین میں قرآن کی تعلیم کا شوق ہے وہ دین کی محافظ ہیں ضرورت اس بات کی ہے کہ انہیں اس بات کا مکمل شعور دیا جائے کہ اسلامی تہذیب و ثقافت کی حفاظت کا اصل میدان خاندانی نظام اور ہمارا گھر ہے اور انہیں اس قلعے کی حفاظت پر مامور رکھا جائے ، انہیں یہ احساس دلایا جائے کہ ان کا اصل  جہاد اس بنیادی قلعے کی حفاظت ہے۔</a:t>
            </a:r>
          </a:p>
        </p:txBody>
      </p:sp>
      <p:sp>
        <p:nvSpPr>
          <p:cNvPr id="4" name="Slide Number Placeholder 3"/>
          <p:cNvSpPr>
            <a:spLocks noGrp="1"/>
          </p:cNvSpPr>
          <p:nvPr>
            <p:ph type="sldNum" sz="quarter" idx="10"/>
          </p:nvPr>
        </p:nvSpPr>
        <p:spPr/>
        <p:txBody>
          <a:bodyPr/>
          <a:lstStyle/>
          <a:p>
            <a:fld id="{82D1B54E-B0CB-4A2E-8F8C-480C191635A4}" type="slidenum">
              <a:rPr lang="en-US" smtClean="0"/>
              <a:t>11</a:t>
            </a:fld>
            <a:endParaRPr lang="en-US"/>
          </a:p>
        </p:txBody>
      </p:sp>
    </p:spTree>
    <p:extLst>
      <p:ext uri="{BB962C8B-B14F-4D97-AF65-F5344CB8AC3E}">
        <p14:creationId xmlns:p14="http://schemas.microsoft.com/office/powerpoint/2010/main" val="205438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غیر </a:t>
            </a:r>
            <a:r>
              <a:rPr lang="ur-PK" sz="1400" baseline="0" dirty="0">
                <a:latin typeface="Jameel Noori Nastaleeq" panose="02000503000000020004" pitchFamily="2" charset="-78"/>
                <a:cs typeface="Jameel Noori Nastaleeq" panose="02000503000000020004" pitchFamily="2" charset="-78"/>
              </a:rPr>
              <a:t> ملکی این جی اوز بڑے بجٹ اور کثیر سرمائے کے ساتھ ہمارے ملک میں کام کر رہی ہیں اور ہماری نسل کو بربادی کی طرف لے جا رہی ہیں ۔</a:t>
            </a:r>
          </a:p>
          <a:p>
            <a:pPr algn="r" rtl="1"/>
            <a:r>
              <a:rPr lang="ur-PK" sz="1400" baseline="0" dirty="0">
                <a:latin typeface="Jameel Noori Nastaleeq" panose="02000503000000020004" pitchFamily="2" charset="-78"/>
                <a:cs typeface="Jameel Noori Nastaleeq" panose="02000503000000020004" pitchFamily="2" charset="-78"/>
              </a:rPr>
              <a:t>سوشل میڈیا پر اور الیکٹرونک میڈیا پر کثیر سرمایہ مسلمان نسل کو اسلام سے دور کرنے اور بے حیائی پھیلانے کے لئے خرچ کیا جا رہا ہے ۔</a:t>
            </a:r>
          </a:p>
          <a:p>
            <a:pPr algn="r" rtl="1"/>
            <a:r>
              <a:rPr lang="ur-PK" sz="1400" baseline="0" dirty="0">
                <a:latin typeface="Jameel Noori Nastaleeq" panose="02000503000000020004" pitchFamily="2" charset="-78"/>
                <a:cs typeface="Jameel Noori Nastaleeq" panose="02000503000000020004" pitchFamily="2" charset="-78"/>
              </a:rPr>
              <a:t>یہ بات تو سب کو معلوم ہی ہو گی کہ بل گیٹس نے  عیسائیت کے فروغ کے لئے اپنی ساری کمائی کا 80 فیصد اور 20 فیصد اپنی فیملی کے لئے رکھا ہے ۔</a:t>
            </a:r>
          </a:p>
          <a:p>
            <a:pPr algn="r" rtl="1"/>
            <a:r>
              <a:rPr lang="ur-PK" sz="1400" baseline="0" dirty="0">
                <a:latin typeface="Jameel Noori Nastaleeq" panose="02000503000000020004" pitchFamily="2" charset="-78"/>
                <a:cs typeface="Jameel Noori Nastaleeq" panose="02000503000000020004" pitchFamily="2" charset="-78"/>
              </a:rPr>
              <a:t>ہماری نوجوان نسل پر باہر کی این جی اوز بہت زیا دہ سرمایہ کاری کر رہی ہیں ، غریب علاقوں میں یہ آفر کی جا رہی ہے کہ ہم آپ کو فری اسکلز سکھائیں گے ،فری لنچ ہو گا ، فری پک اینڈ ڈراپ ہو گااس کے بعد ہم جو کام آپ سے کہیں گے آپ نے کرنا ہو گا۔اور اس درمیان نوجوانوں کی برین واشنگ  کر دی جاتی ہے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2D1B54E-B0CB-4A2E-8F8C-480C191635A4}" type="slidenum">
              <a:rPr lang="en-US" smtClean="0"/>
              <a:t>12</a:t>
            </a:fld>
            <a:endParaRPr lang="en-US"/>
          </a:p>
        </p:txBody>
      </p:sp>
    </p:spTree>
    <p:extLst>
      <p:ext uri="{BB962C8B-B14F-4D97-AF65-F5344CB8AC3E}">
        <p14:creationId xmlns:p14="http://schemas.microsoft.com/office/powerpoint/2010/main" val="237691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rtl="1">
              <a:lnSpc>
                <a:spcPct val="107000"/>
              </a:lnSpc>
              <a:spcBef>
                <a:spcPts val="0"/>
              </a:spcBef>
              <a:spcAft>
                <a:spcPts val="0"/>
              </a:spcAft>
            </a:pPr>
            <a:r>
              <a:rPr lang="ur-PK" sz="1400" b="1" dirty="0">
                <a:effectLst/>
                <a:latin typeface="Calibri" panose="020F0502020204030204" pitchFamily="34" charset="0"/>
                <a:ea typeface="Calibri" panose="020F0502020204030204" pitchFamily="34" charset="0"/>
                <a:cs typeface="Jameel Noori Nastaleeq" panose="02000503000000020004" pitchFamily="2" charset="-78"/>
              </a:rPr>
              <a:t>سوال کر کرکے</a:t>
            </a:r>
            <a:r>
              <a:rPr lang="ur-PK" sz="1400" b="1" baseline="0" dirty="0">
                <a:effectLst/>
                <a:latin typeface="Calibri" panose="020F0502020204030204" pitchFamily="34" charset="0"/>
                <a:ea typeface="Calibri" panose="020F0502020204030204" pitchFamily="34" charset="0"/>
                <a:cs typeface="Jameel Noori Nastaleeq" panose="02000503000000020004" pitchFamily="2" charset="-78"/>
              </a:rPr>
              <a:t> جواب لینے ہیں </a:t>
            </a:r>
            <a:endParaRPr lang="ur-PK" sz="1400" b="1" dirty="0">
              <a:effectLst/>
              <a:latin typeface="Calibri" panose="020F0502020204030204" pitchFamily="34" charset="0"/>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b="1" u="sng" dirty="0">
                <a:effectLst/>
                <a:latin typeface="Jameel Noori Nastaleeq" panose="02000503000000020004" pitchFamily="2" charset="-78"/>
                <a:ea typeface="Calibri" panose="020F0502020204030204" pitchFamily="34" charset="0"/>
                <a:cs typeface="Jameel Noori Nastaleeq" panose="02000503000000020004" pitchFamily="2" charset="-78"/>
              </a:rPr>
              <a:t>کمزور ایمان کی نشانیاں:</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٭گناہ کرنا اور اس پر پشیمان نہ ہونا۔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٭دل کا سخت ہو جانا اور  تلا وتِ قرآن کا دل  نہ چاہنا۔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٭نیکی کے کاموں میں سستی دکھانا۔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٭سنّتوں کو نظر انداز  کرنا۔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٭موڈ سوِئنگ ہونا، چھوٹی چھوٹی  باتوں پر اداس ہو جانا یا  غصّہ ہو جانا۔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 قرآنی آیات  کا  اثر نہ ہونا، جہنم کی سزائیں اور جنّت  کی خوشخبری کا اثر نہ ہونا۔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٭اللہ کو یاد کرنے میں اور ذکر کرنےمیں سستی ہونا۔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٭شریعت کے خلاف کام نہ ہوتے دیکھ کر  برا نہ لگنا۔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٭اللہ کے بجائے بندوں سے صلہ چاہنے لگنا دولت اور حیثیت، مناصب</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کی طلب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٭خود غرضی اور کنجوسی</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٭دوسروں کو نیکی کی ترغیب دینا اور خود عمل نہ کرنا۔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٭دوسروں  کی ناکامی پر خوش  ہونا۔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 مسلمانوں کے حالات دیکھ کر فکرمند نہ ہونا۔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 دین کے فروغ کو اپنی زمہ داری نہ سمجھنا۔</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٭مصیبت پر صبر کرنے  سے قاصر  ہونا، مثلاً کسی کی موت پر  چیخنا چلّا نا۔</a:t>
            </a:r>
            <a:endParaRPr lang="ur-PK" sz="1400" dirty="0">
              <a:latin typeface="Jameel Noori Nastaleeq" pitchFamily="2" charset="-78"/>
              <a:cs typeface="Jameel Noori Nastaleeq" pitchFamily="2" charset="-78"/>
            </a:endParaRPr>
          </a:p>
          <a:p>
            <a:pPr marL="285750" indent="-285750" algn="r" rtl="1">
              <a:buFont typeface="Arial" panose="020B0604020202020204" pitchFamily="34" charset="0"/>
              <a:buChar char="•"/>
            </a:pPr>
            <a:r>
              <a:rPr lang="ur-PK" sz="1400" dirty="0">
                <a:latin typeface="Jameel Noori Nastaleeq" pitchFamily="2" charset="-78"/>
                <a:cs typeface="Jameel Noori Nastaleeq" pitchFamily="2" charset="-78"/>
              </a:rPr>
              <a:t>کوئی</a:t>
            </a:r>
            <a:r>
              <a:rPr lang="ur-PK" sz="1400" baseline="0" dirty="0">
                <a:latin typeface="Jameel Noori Nastaleeq" pitchFamily="2" charset="-78"/>
                <a:cs typeface="Jameel Noori Nastaleeq" pitchFamily="2" charset="-78"/>
              </a:rPr>
              <a:t> خدا کا اقرار کرنے کے باوجود اپنی کسی معمولی کے معمولی چیز کو بھی خدا پر قربان کرنے کے لئے آمادہ نہیں ہوتا</a:t>
            </a:r>
          </a:p>
          <a:p>
            <a:pPr marL="285750" indent="-285750" algn="r" rtl="1">
              <a:buFont typeface="Arial" panose="020B0604020202020204" pitchFamily="34" charset="0"/>
              <a:buChar char="•"/>
            </a:pPr>
            <a:r>
              <a:rPr lang="ur-PK" sz="1400" baseline="0" dirty="0">
                <a:latin typeface="Jameel Noori Nastaleeq" pitchFamily="2" charset="-78"/>
                <a:cs typeface="Jameel Noori Nastaleeq" pitchFamily="2" charset="-78"/>
              </a:rPr>
              <a:t> کوئی بعض چیزوں سے خدا کو عزیز تر رکھتا ہے مگر بعض چیزیں اسے اللہ سے عزیز تر ہوتی ہیں</a:t>
            </a:r>
          </a:p>
          <a:p>
            <a:pPr marL="285750" indent="-285750" algn="r" rtl="1">
              <a:buFont typeface="Arial" panose="020B0604020202020204" pitchFamily="34" charset="0"/>
              <a:buChar char="•"/>
            </a:pPr>
            <a:r>
              <a:rPr lang="ur-PK" sz="1400" baseline="0" dirty="0">
                <a:latin typeface="Jameel Noori Nastaleeq" pitchFamily="2" charset="-78"/>
                <a:cs typeface="Jameel Noori Nastaleeq" pitchFamily="2" charset="-78"/>
              </a:rPr>
              <a:t> کوئی اپنی جان مال تک اللہ پر قربان کر دیتا ہے مگر اپنے رجحانات نفس اور اپنے نظریات کی قربانی نہیں دیتا </a:t>
            </a:r>
          </a:p>
          <a:p>
            <a:pPr marL="285750" indent="-285750" algn="r" rtl="1">
              <a:buFont typeface="Arial" panose="020B0604020202020204" pitchFamily="34" charset="0"/>
              <a:buChar char="•"/>
            </a:pPr>
            <a:r>
              <a:rPr lang="ur-PK" sz="1400" baseline="0" dirty="0">
                <a:latin typeface="Jameel Noori Nastaleeq" pitchFamily="2" charset="-78"/>
                <a:cs typeface="Jameel Noori Nastaleeq" pitchFamily="2" charset="-78"/>
              </a:rPr>
              <a:t>جو جتنی قربانی دیتا ہےاسی تناسب سے اس کی  اسلامی زندگی کی پائیداری بھی متعین ہوتی ہے اور انسان کا اسلامی اخلاق ٹھیک اسی مقام پر دغا دے جاتا ہے جہاں اس کے نیچے ایمان کی بنیاد کمزور رہ جاتی ہے </a:t>
            </a:r>
            <a:endParaRPr lang="ur-PK" sz="1400" b="1" u="sng" dirty="0">
              <a:effectLst/>
              <a:latin typeface="Calibri" panose="020F0502020204030204" pitchFamily="34" charset="0"/>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b="1" u="sng" dirty="0">
                <a:effectLst/>
                <a:latin typeface="Calibri" panose="020F0502020204030204" pitchFamily="34" charset="0"/>
                <a:ea typeface="Calibri" panose="020F0502020204030204" pitchFamily="34" charset="0"/>
                <a:cs typeface="Jameel Noori Nastaleeq" panose="02000503000000020004" pitchFamily="2" charset="-78"/>
              </a:rPr>
              <a:t>نیک اعمال میں کوتاہی کے اثرات </a:t>
            </a:r>
            <a:endParaRPr lang="en-US" sz="1100" b="1" u="sng"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lnSpc>
                <a:spcPct val="107000"/>
              </a:lnSpc>
              <a:spcBef>
                <a:spcPts val="0"/>
              </a:spcBef>
              <a:spcAft>
                <a:spcPts val="0"/>
              </a:spcAft>
              <a:buFont typeface="+mj-lt"/>
              <a:buNone/>
            </a:pPr>
            <a:r>
              <a:rPr lang="ur-PK" sz="1400" dirty="0">
                <a:effectLst/>
                <a:latin typeface="Calibri" panose="020F0502020204030204" pitchFamily="34" charset="0"/>
                <a:ea typeface="Calibri" panose="020F0502020204030204" pitchFamily="34" charset="0"/>
                <a:cs typeface="Jameel Noori Nastaleeq" panose="02000503000000020004" pitchFamily="2" charset="-78"/>
              </a:rPr>
              <a:t> نیک</a:t>
            </a:r>
            <a:r>
              <a:rPr lang="ur-PK" sz="1400" baseline="0" dirty="0">
                <a:effectLst/>
                <a:latin typeface="Calibri" panose="020F0502020204030204" pitchFamily="34" charset="0"/>
                <a:ea typeface="Calibri" panose="020F0502020204030204" pitchFamily="34" charset="0"/>
                <a:cs typeface="Jameel Noori Nastaleeq" panose="02000503000000020004" pitchFamily="2" charset="-78"/>
              </a:rPr>
              <a:t> اعمال اور ذکر  </a:t>
            </a:r>
            <a:r>
              <a:rPr lang="ur-PK" sz="1400" dirty="0">
                <a:effectLst/>
                <a:latin typeface="Calibri" panose="020F0502020204030204" pitchFamily="34" charset="0"/>
                <a:ea typeface="Calibri" panose="020F0502020204030204" pitchFamily="34" charset="0"/>
                <a:cs typeface="Jameel Noori Nastaleeq" panose="02000503000000020004" pitchFamily="2" charset="-78"/>
              </a:rPr>
              <a:t>روح کی غذا کی حیثیت رکھتے ہیں ان کے نہ ملنے  سے</a:t>
            </a:r>
            <a:r>
              <a:rPr lang="ur-PK" sz="1400" baseline="0" dirty="0">
                <a:effectLst/>
                <a:latin typeface="Calibri" panose="020F0502020204030204" pitchFamily="34" charset="0"/>
                <a:ea typeface="Calibri" panose="020F0502020204030204" pitchFamily="34" charset="0"/>
                <a:cs typeface="Jameel Noori Nastaleeq" panose="02000503000000020004" pitchFamily="2" charset="-78"/>
              </a:rPr>
              <a:t>  انسان ڈپریشن کا شکارہوتا ہے ،</a:t>
            </a:r>
            <a:r>
              <a:rPr lang="ur-PK" sz="1400" dirty="0">
                <a:effectLst/>
                <a:latin typeface="Calibri" panose="020F0502020204030204" pitchFamily="34" charset="0"/>
                <a:ea typeface="Calibri" panose="020F0502020204030204" pitchFamily="34" charset="0"/>
                <a:cs typeface="Jameel Noori Nastaleeq" panose="02000503000000020004" pitchFamily="2" charset="-78"/>
              </a:rPr>
              <a:t>فرائض کی ادائیگی سے غفلت کی طرف چلا</a:t>
            </a:r>
            <a:r>
              <a:rPr lang="ur-PK" sz="1400" baseline="0" dirty="0">
                <a:effectLst/>
                <a:latin typeface="Calibri" panose="020F0502020204030204" pitchFamily="34" charset="0"/>
                <a:ea typeface="Calibri" panose="020F0502020204030204" pitchFamily="34" charset="0"/>
                <a:cs typeface="Jameel Noori Nastaleeq" panose="02000503000000020004" pitchFamily="2" charset="-78"/>
              </a:rPr>
              <a:t> </a:t>
            </a:r>
            <a:r>
              <a:rPr lang="ur-PK" sz="1400" dirty="0">
                <a:effectLst/>
                <a:latin typeface="Calibri" panose="020F0502020204030204" pitchFamily="34" charset="0"/>
                <a:ea typeface="Calibri" panose="020F0502020204030204" pitchFamily="34" charset="0"/>
                <a:cs typeface="Jameel Noori Nastaleeq" panose="02000503000000020004" pitchFamily="2" charset="-78"/>
              </a:rPr>
              <a:t>جاتا ہے اور آہستہ آہستہ فرد گناہوں  پر جری ہو جاتا ہے</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lnSpc>
                <a:spcPct val="107000"/>
              </a:lnSpc>
              <a:spcBef>
                <a:spcPts val="0"/>
              </a:spcBef>
              <a:spcAft>
                <a:spcPts val="0"/>
              </a:spcAft>
              <a:buFont typeface="+mj-lt"/>
              <a:buNone/>
            </a:pPr>
            <a:r>
              <a:rPr lang="ur-PK" sz="1400" dirty="0">
                <a:effectLst/>
                <a:latin typeface="Calibri" panose="020F0502020204030204" pitchFamily="34" charset="0"/>
                <a:ea typeface="Calibri" panose="020F0502020204030204" pitchFamily="34" charset="0"/>
                <a:cs typeface="Jameel Noori Nastaleeq" panose="02000503000000020004" pitchFamily="2" charset="-78"/>
              </a:rPr>
              <a:t> اللہ کا ذکر جسمانی کمزوری اور شکستگی سے</a:t>
            </a:r>
            <a:r>
              <a:rPr lang="ur-PK" sz="1400" baseline="0" dirty="0">
                <a:effectLst/>
                <a:latin typeface="Calibri" panose="020F0502020204030204" pitchFamily="34" charset="0"/>
                <a:ea typeface="Calibri" panose="020F0502020204030204" pitchFamily="34" charset="0"/>
                <a:cs typeface="Jameel Noori Nastaleeq" panose="02000503000000020004" pitchFamily="2" charset="-78"/>
              </a:rPr>
              <a:t> بچاتا ہے </a:t>
            </a:r>
            <a:r>
              <a:rPr lang="ur-PK" sz="1400" dirty="0">
                <a:effectLst/>
                <a:latin typeface="Calibri" panose="020F0502020204030204" pitchFamily="34" charset="0"/>
                <a:ea typeface="Calibri" panose="020F0502020204030204" pitchFamily="34" charset="0"/>
                <a:cs typeface="Jameel Noori Nastaleeq" panose="02000503000000020004" pitchFamily="2" charset="-78"/>
              </a:rPr>
              <a:t>ذکر کی کثر ت اور  پابندی جسم کے اندر قوت برداشت پیدا کر دیتی ہے حضرت فاطمہ ؓ کا واقعہ : نبی ﷺ نے فرمایا  33 بار " سبحان اللہ ،33بار الحمدللہ ،33 بار اللہ اکبر کہنا تمہارے لئے  خادم  سے بہتر ہے</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lnSpc>
                <a:spcPct val="107000"/>
              </a:lnSpc>
              <a:spcBef>
                <a:spcPts val="0"/>
              </a:spcBef>
              <a:spcAft>
                <a:spcPts val="0"/>
              </a:spcAft>
              <a:buFont typeface="+mj-lt"/>
              <a:buNone/>
            </a:pPr>
            <a:r>
              <a:rPr lang="en-US" sz="1400" dirty="0">
                <a:effectLst/>
                <a:latin typeface="Jameel Noori Nastaleeq" panose="02000503000000020004" pitchFamily="2" charset="-78"/>
                <a:ea typeface="Calibri" panose="020F0502020204030204" pitchFamily="34" charset="0"/>
                <a:cs typeface="Arial" panose="020B0604020202020204" pitchFamily="34" charset="0"/>
              </a:rPr>
              <a:t> </a:t>
            </a:r>
            <a:r>
              <a:rPr lang="ur-PK" sz="1400" dirty="0">
                <a:effectLst/>
                <a:latin typeface="Jameel Noori Nastaleeq" panose="02000503000000020004" pitchFamily="2" charset="-78"/>
                <a:ea typeface="Calibri" panose="020F0502020204030204" pitchFamily="34" charset="0"/>
                <a:cs typeface="Arial" panose="020B0604020202020204" pitchFamily="34" charset="0"/>
              </a:rPr>
              <a:t>ذکر</a:t>
            </a:r>
            <a:r>
              <a:rPr lang="ur-PK" sz="1400" baseline="0" dirty="0">
                <a:effectLst/>
                <a:latin typeface="Jameel Noori Nastaleeq" panose="02000503000000020004" pitchFamily="2" charset="-78"/>
                <a:ea typeface="Calibri" panose="020F0502020204030204" pitchFamily="34" charset="0"/>
                <a:cs typeface="Arial" panose="020B0604020202020204" pitchFamily="34" charset="0"/>
              </a:rPr>
              <a:t> نہ کرنے والا </a:t>
            </a:r>
            <a:r>
              <a:rPr lang="ur-PK" sz="1400" dirty="0">
                <a:effectLst/>
                <a:latin typeface="Calibri" panose="020F0502020204030204" pitchFamily="34" charset="0"/>
                <a:ea typeface="Calibri" panose="020F0502020204030204" pitchFamily="34" charset="0"/>
                <a:cs typeface="Jameel Noori Nastaleeq" panose="02000503000000020004" pitchFamily="2" charset="-78"/>
              </a:rPr>
              <a:t>اللہ  کی تائید سے محروم</a:t>
            </a:r>
            <a:r>
              <a:rPr lang="ur-PK" sz="1400" baseline="0" dirty="0">
                <a:effectLst/>
                <a:latin typeface="Calibri" panose="020F0502020204030204" pitchFamily="34" charset="0"/>
                <a:ea typeface="Calibri" panose="020F0502020204030204" pitchFamily="34" charset="0"/>
                <a:cs typeface="Jameel Noori Nastaleeq" panose="02000503000000020004" pitchFamily="2" charset="-78"/>
              </a:rPr>
              <a:t> ہو جاتا ہے،</a:t>
            </a:r>
            <a:r>
              <a:rPr lang="ur-PK" sz="1400" dirty="0">
                <a:effectLst/>
                <a:latin typeface="Calibri" panose="020F0502020204030204" pitchFamily="34" charset="0"/>
                <a:ea typeface="Calibri" panose="020F0502020204030204" pitchFamily="34" charset="0"/>
                <a:cs typeface="Jameel Noori Nastaleeq" panose="02000503000000020004" pitchFamily="2" charset="-78"/>
              </a:rPr>
              <a:t>اللہ کی مدد اس کے ساتھ مستقل رابطہ سے ملتی ہے</a:t>
            </a:r>
          </a:p>
          <a:p>
            <a:pPr marL="0" marR="0" lvl="0" indent="0" algn="r" rtl="1">
              <a:lnSpc>
                <a:spcPct val="107000"/>
              </a:lnSpc>
              <a:spcBef>
                <a:spcPts val="0"/>
              </a:spcBef>
              <a:spcAft>
                <a:spcPts val="0"/>
              </a:spcAft>
              <a:buFont typeface="+mj-lt"/>
              <a:buNone/>
            </a:pPr>
            <a:r>
              <a:rPr lang="ur-PK" sz="1400" dirty="0">
                <a:effectLst/>
                <a:latin typeface="Calibri" panose="020F0502020204030204" pitchFamily="34" charset="0"/>
                <a:ea typeface="Calibri" panose="020F0502020204030204" pitchFamily="34" charset="0"/>
                <a:cs typeface="Jameel Noori Nastaleeq" panose="02000503000000020004" pitchFamily="2" charset="-78"/>
              </a:rPr>
              <a:t> اللہ کو بھول جانے والے افراد بے عمل افراد کو رول ماڈل بنا لیتے ہیں کہ وہ بھی نیکی کے کام</a:t>
            </a:r>
            <a:r>
              <a:rPr lang="ur-PK" sz="1400" baseline="0" dirty="0">
                <a:effectLst/>
                <a:latin typeface="Calibri" panose="020F0502020204030204" pitchFamily="34" charset="0"/>
                <a:ea typeface="Calibri" panose="020F0502020204030204" pitchFamily="34" charset="0"/>
                <a:cs typeface="Jameel Noori Nastaleeq" panose="02000503000000020004" pitchFamily="2" charset="-78"/>
              </a:rPr>
              <a:t> نہیں کرتے اگر میں نہ کیا تو کیا فرق پڑتا ہے ۔ تفویض کردہ کاموں کو ٹالتے ہیں اور وقت ،فرصت نہ ملنے کا عذر کرتے ہیں </a:t>
            </a:r>
            <a:r>
              <a:rPr lang="ur-PK" sz="1400" dirty="0">
                <a:effectLst/>
                <a:latin typeface="Calibri" panose="020F0502020204030204" pitchFamily="34" charset="0"/>
                <a:ea typeface="Calibri" panose="020F0502020204030204" pitchFamily="34" charset="0"/>
                <a:cs typeface="Jameel Noori Nastaleeq" panose="02000503000000020004" pitchFamily="2" charset="-78"/>
              </a:rPr>
              <a:t> </a:t>
            </a:r>
            <a:endParaRPr lang="ur-PK" sz="1400" b="1" u="sng"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algn="r" rtl="1"/>
            <a:r>
              <a:rPr kumimoji="0" lang="ur-PK" sz="1400" b="1" i="0" u="sng"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کرنے کے کام </a:t>
            </a:r>
          </a:p>
          <a:p>
            <a:pPr algn="r" rtl="1"/>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اپنی کمزوریوں کو پہچانیں </a:t>
            </a:r>
          </a:p>
          <a:p>
            <a:pPr algn="r" rtl="1"/>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ان کمزوریوں کو دور کرنے کا عزم کریں</a:t>
            </a:r>
          </a:p>
          <a:p>
            <a:pPr algn="r" rtl="1"/>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 کے لئے کوشش کریں </a:t>
            </a:r>
          </a:p>
          <a:p>
            <a:pPr marL="0" marR="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بار بار اہل ایمان کی صفات اور خصوصیات والی آیات کی روشنی میں اپنا جائزہ لیتی رہیں۔</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B4F43-C296-4705-8FD3-19E10EEAEA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31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0"/>
              </a:spcAft>
            </a:pPr>
            <a:r>
              <a:rPr lang="ur-PK" sz="1400" b="1" u="sng" dirty="0">
                <a:effectLst/>
                <a:latin typeface="Jameel Noori Nastaleeq" panose="02000503000000020004" pitchFamily="2" charset="-78"/>
                <a:ea typeface="Calibri" panose="020F0502020204030204" pitchFamily="34" charset="0"/>
                <a:cs typeface="Jameel Noori Nastaleeq" panose="02000503000000020004" pitchFamily="2" charset="-78"/>
              </a:rPr>
              <a:t>کوتاہی کا علاج </a:t>
            </a:r>
          </a:p>
          <a:p>
            <a:pPr marL="342900" marR="0" indent="-342900" algn="r" rtl="1">
              <a:lnSpc>
                <a:spcPct val="107000"/>
              </a:lnSpc>
              <a:spcBef>
                <a:spcPts val="0"/>
              </a:spcBef>
              <a:spcAft>
                <a:spcPts val="0"/>
              </a:spcAft>
              <a:buFont typeface="+mj-lt"/>
              <a:buAutoNum type="arabicPeriod"/>
            </a:pPr>
            <a:r>
              <a:rPr lang="ur-PK" sz="1400" b="0" u="none" dirty="0">
                <a:effectLst/>
                <a:latin typeface="Jameel Noori Nastaleeq" panose="02000503000000020004" pitchFamily="2" charset="-78"/>
                <a:ea typeface="Calibri" panose="020F0502020204030204" pitchFamily="34" charset="0"/>
                <a:cs typeface="Jameel Noori Nastaleeq" panose="02000503000000020004" pitchFamily="2" charset="-78"/>
              </a:rPr>
              <a:t> کتاب اور سنت کو مضبوطی سے</a:t>
            </a:r>
            <a:r>
              <a:rPr lang="ur-PK" sz="1400" b="0" u="none"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تھام لیں </a:t>
            </a:r>
          </a:p>
          <a:p>
            <a:pPr marL="342900" marR="0" indent="-342900" algn="r" rtl="1">
              <a:lnSpc>
                <a:spcPct val="107000"/>
              </a:lnSpc>
              <a:spcBef>
                <a:spcPts val="0"/>
              </a:spcBef>
              <a:spcAft>
                <a:spcPts val="0"/>
              </a:spcAft>
              <a:buFont typeface="+mj-lt"/>
              <a:buAutoNum type="arabicPeriod"/>
            </a:pPr>
            <a:r>
              <a:rPr lang="ur-PK" sz="1400" b="0" u="none"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گناہوں سے بچیں </a:t>
            </a:r>
          </a:p>
          <a:p>
            <a:pPr marL="342900" marR="0" indent="-342900" algn="r" rtl="1">
              <a:lnSpc>
                <a:spcPct val="107000"/>
              </a:lnSpc>
              <a:spcBef>
                <a:spcPts val="0"/>
              </a:spcBef>
              <a:spcAft>
                <a:spcPts val="0"/>
              </a:spcAft>
              <a:buFont typeface="+mj-lt"/>
              <a:buAutoNum type="arabicPeriod"/>
            </a:pPr>
            <a:r>
              <a:rPr lang="ur-PK" sz="1400" b="0" u="none"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جائز کام میں بھی اعتدال  رکھیں (سیر تفریح جائز ہے لیکن زیادہ وقت اسی میں مشغول رہنا درست نہیں ) </a:t>
            </a:r>
          </a:p>
          <a:p>
            <a:pPr marL="342900" marR="0" indent="-342900" algn="r" rtl="1">
              <a:lnSpc>
                <a:spcPct val="107000"/>
              </a:lnSpc>
              <a:spcBef>
                <a:spcPts val="0"/>
              </a:spcBef>
              <a:spcAft>
                <a:spcPts val="0"/>
              </a:spcAft>
              <a:buFont typeface="+mj-lt"/>
              <a:buAutoNum type="arabicPeriod"/>
            </a:pPr>
            <a:r>
              <a:rPr lang="ur-PK" sz="1400" b="0" u="none"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نعتموں کی قدر کریں ( اجتماعیت بہترین نعمت ہے )</a:t>
            </a:r>
          </a:p>
          <a:p>
            <a:pPr marL="342900" marR="0" indent="-342900" algn="r" rtl="1">
              <a:lnSpc>
                <a:spcPct val="107000"/>
              </a:lnSpc>
              <a:spcBef>
                <a:spcPts val="0"/>
              </a:spcBef>
              <a:spcAft>
                <a:spcPts val="0"/>
              </a:spcAft>
              <a:buFont typeface="+mj-lt"/>
              <a:buAutoNum type="arabicPeriod"/>
            </a:pPr>
            <a:r>
              <a:rPr lang="ur-PK" sz="1400" b="0" u="none" baseline="0" dirty="0">
                <a:effectLst/>
                <a:latin typeface="Jameel Noori Nastaleeq" panose="02000503000000020004" pitchFamily="2" charset="-78"/>
                <a:ea typeface="Calibri" panose="020F0502020204030204" pitchFamily="34" charset="0"/>
                <a:cs typeface="Jameel Noori Nastaleeq" panose="02000503000000020004" pitchFamily="2" charset="-78"/>
              </a:rPr>
              <a:t>جماعت سے وابستہ رہیں </a:t>
            </a:r>
          </a:p>
          <a:p>
            <a:pPr marL="342900" marR="0" indent="-342900" algn="r" rtl="1">
              <a:lnSpc>
                <a:spcPct val="107000"/>
              </a:lnSpc>
              <a:spcBef>
                <a:spcPts val="0"/>
              </a:spcBef>
              <a:spcAft>
                <a:spcPts val="0"/>
              </a:spcAft>
              <a:buFont typeface="+mj-lt"/>
              <a:buAutoNum type="arabicPeriod"/>
            </a:pPr>
            <a:r>
              <a:rPr lang="ur-PK" sz="1400" b="0" u="none"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اللہ سے مدد مانگیں </a:t>
            </a:r>
          </a:p>
          <a:p>
            <a:pPr marL="342900" marR="0" indent="-342900" algn="r" rtl="1">
              <a:lnSpc>
                <a:spcPct val="107000"/>
              </a:lnSpc>
              <a:spcBef>
                <a:spcPts val="0"/>
              </a:spcBef>
              <a:spcAft>
                <a:spcPts val="0"/>
              </a:spcAft>
              <a:buFont typeface="+mj-lt"/>
              <a:buAutoNum type="arabicPeriod"/>
            </a:pPr>
            <a:r>
              <a:rPr lang="ur-PK" sz="1400" b="0" u="none"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موت کو کثرت سے یاد کریں </a:t>
            </a:r>
            <a:endParaRPr lang="ur-PK" sz="1400" b="0" u="none"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شہداء علی الناس بننے کے لئے ،</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خلیفہ الارض بننے کے لئے اور اللہ کی زمین پر اقتدار مو منو ں کے ہاتھ میں دینے کے لئے اس </a:t>
            </a: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اجتماعیت کی بنیاد ڈالی گئی ۔سب سے پہلے</a:t>
            </a:r>
            <a:r>
              <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اپنے مشن کویاد کریں جس کے لئے ہم  اجتماعیت</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میں شامل ہوئے ہیں یعنی ایک  بڑے مقصد کے حصول کے لئے ہم ایک منظم گروہ بنے  اور ایک قائد کی نگرانی میں کام کرنا شتوع کیا ۔دین کے غلبے اور نفاذ کے لئے اجتماعیت میں</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شامل ہوئے ۔۔۔جب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اجتما عیت ہو گی تو ا میر بھی ہو گا اور ما مورین  بھی،  اس اجتماعیت کے تقا ضے بھی ہیں اور کچھ ضروریات بھی ۔فر د کو اس اجتما عیت کو کچھ دینا بھی ہوگا  اور اس اجتما عیت سے کچھ حا صل بھی کر نا ہوگا نبی ﷺکی قیا دت میں جو اجتما عیت</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قا ئم ہو ئی  وہ ہماری آئیڈیل اجتماعیت ہے اسی نمو نے کو لے کر ہماری اجتماعیت  چل</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رہی ہے۔</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2D1B54E-B0CB-4A2E-8F8C-480C191635A4}" type="slidenum">
              <a:rPr lang="en-US" smtClean="0"/>
              <a:t>14</a:t>
            </a:fld>
            <a:endParaRPr lang="en-US"/>
          </a:p>
        </p:txBody>
      </p:sp>
    </p:spTree>
    <p:extLst>
      <p:ext uri="{BB962C8B-B14F-4D97-AF65-F5344CB8AC3E}">
        <p14:creationId xmlns:p14="http://schemas.microsoft.com/office/powerpoint/2010/main" val="90625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0"/>
              </a:spcAft>
            </a:pPr>
            <a:r>
              <a:rPr lang="ur-PK" sz="1400" dirty="0">
                <a:effectLst/>
                <a:latin typeface="Attari_Quraan_Word" panose="02000000000000000000" pitchFamily="2" charset="-78"/>
                <a:cs typeface="Attari_Quraan_Word" panose="02000000000000000000" pitchFamily="2" charset="-78"/>
              </a:rPr>
              <a:t>قرآن میں ایک دوسرے مقام پر یہ بھی  حکم ہے </a:t>
            </a:r>
          </a:p>
          <a:p>
            <a:pPr marL="0" marR="0" algn="r" rtl="1">
              <a:lnSpc>
                <a:spcPct val="107000"/>
              </a:lnSpc>
              <a:spcBef>
                <a:spcPts val="0"/>
              </a:spcBef>
              <a:spcAft>
                <a:spcPts val="0"/>
              </a:spcAft>
            </a:pPr>
            <a:r>
              <a:rPr lang="ur-PK" sz="1400" dirty="0">
                <a:effectLst/>
                <a:latin typeface="Attari_Quraan_Word" panose="02000000000000000000" pitchFamily="2" charset="-78"/>
                <a:cs typeface="Attari_Quraan_Word" panose="02000000000000000000" pitchFamily="2" charset="-78"/>
              </a:rPr>
              <a:t>فَاتَّقُوا اللَّـهَ مَا اسْتَطَعْتُمْ وَاسْمَعُوا وَأَطِيعُوا </a:t>
            </a:r>
          </a:p>
          <a:p>
            <a:pPr marL="0" marR="0" algn="r" rtl="1">
              <a:lnSpc>
                <a:spcPct val="107000"/>
              </a:lnSpc>
              <a:spcBef>
                <a:spcPts val="0"/>
              </a:spcBef>
              <a:spcAft>
                <a:spcPts val="0"/>
              </a:spcAft>
            </a:pPr>
            <a:r>
              <a:rPr lang="ur-PK" sz="1400" dirty="0">
                <a:effectLst/>
                <a:latin typeface="Jameel Noori Nastaleeq" panose="02000503000000020004" pitchFamily="2" charset="-78"/>
                <a:cs typeface="Jameel Noori Nastaleeq" panose="02000503000000020004" pitchFamily="2" charset="-78"/>
              </a:rPr>
              <a:t>لہٰذا جہاں تک تمہارے بس میں ہو اللہ سے ڈرتے رہو، اور سنو اور اطاعت کرو، (</a:t>
            </a:r>
            <a:r>
              <a:rPr lang="ur-PK" sz="1400" dirty="0">
                <a:effectLst/>
                <a:latin typeface="Jameel Noori Nastaleeq" panose="02000503000000020004" pitchFamily="2" charset="-78"/>
                <a:cs typeface="Jameel Noori Nastaleeq" panose="02000503000000020004" pitchFamily="2" charset="-78"/>
                <a:hlinkClick r:id="rId3"/>
              </a:rPr>
              <a:t>16</a:t>
            </a:r>
            <a:r>
              <a:rPr lang="ur-PK" sz="1400" dirty="0">
                <a:effectLst/>
                <a:latin typeface="Jameel Noori Nastaleeq" panose="02000503000000020004" pitchFamily="2" charset="-78"/>
                <a:cs typeface="Jameel Noori Nastaleeq" panose="02000503000000020004" pitchFamily="2" charset="-78"/>
              </a:rPr>
              <a:t>)(سورہ التغابن)</a:t>
            </a:r>
            <a:endPar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اطاعت نظم  اجتماعیت</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کےلئے ریڑھ کی ہڈی کی حیثیت رکھتا ہے اگر اطاعت نظم نہ ہو تو پھر نظم کی کوئی حیثیت نہیں رہتی </a:t>
            </a:r>
            <a:endPar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اقامت دین کی جدوجہد کے لئے جو نظم اسلامی آئین و حدود پر قائم ہو اس میں جو لوگ اسلامی معیار قیادت کے پیش نظر اپنے علم و تقویٰ میں  ارفع ہونے کی بنا پر امارت کے لئے منتخب کئے  گئے ہوں ان کی اطاعت ( فی المعروف ) کرنا اہم ترین شرعی فرائض و واجبات میں شامل ہے ۔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احکام اور ان کی ہدایات سے سر تابی کرنا یا ان کی اطاعت خوشی رغبت سے کرنے کے بجائے بد دلی کے ساتھ کرنا  یا ان کے لئے خیرخواہانہ جذبات رکھنے کے بجائے کینہ و نفرت کے جذبات دلوں میں رکھنا ان کے خلاف سازشیں کرنا ۔ ان کی غیبت کرنا، ان کے متعلق بد دلی پھیلانا ، ان کو واقعات و احوال سے آگاہ کرنے میں اور صحیح مشورے  دینے میں بخل دکھانا اور ان کے سونپے ہوئے رازوں کو نشر کرنا ۔ یہ سب کچھ </a:t>
            </a:r>
            <a:r>
              <a:rPr lang="ur-PK" sz="1400" b="1" dirty="0">
                <a:effectLst/>
                <a:latin typeface="Jameel Noori Nastaleeq" panose="02000503000000020004" pitchFamily="2" charset="-78"/>
                <a:ea typeface="Calibri" panose="020F0502020204030204" pitchFamily="34" charset="0"/>
                <a:cs typeface="Jameel Noori Nastaleeq" panose="02000503000000020004" pitchFamily="2" charset="-78"/>
              </a:rPr>
              <a:t>کبیرہ گناہوں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میں داخل ہے ۔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1B54E-B0CB-4A2E-8F8C-480C191635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706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گناہ کبیرہ</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کسی سے سر زد ہوجائے تو کتنا احساس ہوتاہے، کیا کرتےہیں ؟ استغفار کرتے ہیں لیکن حقیقت یہ ہے کہ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اطاعتِ</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نظم میں کو تاہی بھی  ایک بڑا گناہ ہے  جب ہم نظم کی اطاعت نہیں کرتے تو ہمارے اندر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با لعموم وہ احسا س گناہ رونما نہیں ہوتا جو ہونا چاہیے ،طاعت نظم میں کوتاہی جھوٹ بولنے، کسی کو گالی دینے ، وعدہ خلافی کرنے ، حق تلفی کرنے ، خیانت کرنے ، چوری کرنے ، غیبت کرنے ، جھوٹی شہادت دینے اور اسی طرح کے دوسرے بڑے بڑے جرائم سے کم درجے کی چیز نہیں ہے جماعتی اخلاق کے تقاضوں کو پامال کرنے پر دلوں  میں گناہ کا وہ احساس ندامت پوری طرح نہیں ابر آتا جو فوراً توبہ و استغفار اور تلافی مافات اور اصلاح طرز عمل کی شکل اختیار کر لے ۔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indent="0" algn="r" defTabSz="914400" rtl="1" eaLnBrk="1" fontAlgn="auto" latinLnBrk="0" hangingPunct="1">
              <a:lnSpc>
                <a:spcPct val="107000"/>
              </a:lnSpc>
              <a:spcBef>
                <a:spcPts val="0"/>
              </a:spcBef>
              <a:spcAft>
                <a:spcPts val="0"/>
              </a:spcAft>
              <a:buClrTx/>
              <a:buSzTx/>
              <a:buFontTx/>
              <a:buNone/>
              <a:tabLst/>
              <a:defRPr/>
            </a:pP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ہم اگر نظم کے عائد کردہ فرائض کو انجام دینے میں کسی کام کے لئے وقت نکالنے میں کسی پروگرام میں اپنا حصہ ادا کرنے میں کسی متوقع متعین پر بر وقت پہنچنے میں یا </a:t>
            </a:r>
            <a:r>
              <a:rPr lang="ur-PK" sz="1400" kern="1200" baseline="0" dirty="0">
                <a:solidFill>
                  <a:schemeClr val="tx1"/>
                </a:solidFill>
                <a:effectLst/>
                <a:latin typeface="Jameel Noori Nastaleeq" panose="02000503000000020004" pitchFamily="2" charset="-78"/>
                <a:ea typeface="+mn-ea"/>
                <a:cs typeface="Jameel Noori Nastaleeq" panose="02000503000000020004" pitchFamily="2" charset="-78"/>
              </a:rPr>
              <a:t> اجتماعیت کے کاموں میں </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اپنا حصہ ادا کرنے میں سستی یا انکار کرتے ہیں تو یہ بھی گناہ ہے </a:t>
            </a:r>
          </a:p>
          <a:p>
            <a:pPr marL="0" marR="0" indent="0" algn="r" defTabSz="914400" rtl="1" eaLnBrk="1" fontAlgn="auto" latinLnBrk="0" hangingPunct="1">
              <a:lnSpc>
                <a:spcPct val="107000"/>
              </a:lnSpc>
              <a:spcBef>
                <a:spcPts val="0"/>
              </a:spcBef>
              <a:spcAft>
                <a:spcPts val="0"/>
              </a:spcAft>
              <a:buClrTx/>
              <a:buSzTx/>
              <a:buFontTx/>
              <a:buNone/>
              <a:tabLst/>
              <a:defRPr/>
            </a:pP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دوسری</a:t>
            </a:r>
            <a:r>
              <a:rPr lang="en-US" sz="1400" kern="1200" dirty="0">
                <a:solidFill>
                  <a:schemeClr val="tx1"/>
                </a:solidFill>
                <a:effectLst/>
                <a:latin typeface="Jameel Noori Nastaleeq" panose="02000503000000020004" pitchFamily="2" charset="-78"/>
                <a:ea typeface="+mn-ea"/>
                <a:cs typeface="Jameel Noori Nastaleeq" panose="02000503000000020004" pitchFamily="2" charset="-78"/>
              </a:rPr>
              <a:t> </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 طرف اہل امر کے حقوق ادا کرنے میں ان کی خیر خواہی کے تقاضے پورے کرنے میں صحیح اسلوب تنقید اختیار کرنے میں ، مشورے اور معلومات بہم پہنچانے میں ،راز داری کا حق ادا کرنے میں  یا اطاعت امر سے عہدہ بر آمد ہونے میں کوئی کوتاہی دکھا جائیں تو ایسی ہر کوتاہی پر ایک شدید قسم کا جذبہ ندامت ہمارے اندر ابھرنا چاہیئے ایسا جذبہ  ندامت جو توبہ استغفار پر مائل کرے ۔</a:t>
            </a:r>
            <a:endPar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indent="0" algn="r" defTabSz="914400" rtl="1" eaLnBrk="1" fontAlgn="auto" latinLnBrk="0" hangingPunct="1">
              <a:lnSpc>
                <a:spcPct val="107000"/>
              </a:lnSpc>
              <a:spcBef>
                <a:spcPts val="0"/>
              </a:spcBef>
              <a:spcAft>
                <a:spcPts val="0"/>
              </a:spcAft>
              <a:buClrTx/>
              <a:buSzTx/>
              <a:buFontTx/>
              <a:buNone/>
              <a:tabLst/>
              <a:defRPr/>
            </a:pP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امر و طاعت کے تقاضوں کو نہ محض اپیلیں پورا کر سکتی ہیں نہ دستور و آئین کی دفعات ، بلکہ احساس ذمہ داری ہی ان تقاضوں کی تکمیل کا ضامن ہو سکتا ہے ۔یہ بات پیش نظر رکھے کہ نظم اللہ اور اس کے رسول کی طرف سے ایک امانت ہئ جس پر وہ اپنے دوسرے ساتھیوں کی طرح نگراں اور پہرہ دار بنایا گیا ہے یہ قیمتی امانت ہے ۔</a:t>
            </a:r>
            <a:endParaRPr lang="en-US" sz="1400" kern="1200" dirty="0">
              <a:solidFill>
                <a:schemeClr val="tx1"/>
              </a:solidFill>
              <a:effectLst/>
              <a:latin typeface="Jameel Noori Nastaleeq" panose="02000503000000020004" pitchFamily="2" charset="-78"/>
              <a:ea typeface="+mn-ea"/>
              <a:cs typeface="Jameel Noori Nastaleeq" panose="02000503000000020004" pitchFamily="2" charset="-78"/>
            </a:endParaRPr>
          </a:p>
          <a:p>
            <a:pPr marL="0" marR="0" indent="0" algn="r" defTabSz="914400" rtl="1" eaLnBrk="1" fontAlgn="auto" latinLnBrk="0" hangingPunct="1">
              <a:lnSpc>
                <a:spcPct val="107000"/>
              </a:lnSpc>
              <a:spcBef>
                <a:spcPts val="0"/>
              </a:spcBef>
              <a:spcAft>
                <a:spcPts val="0"/>
              </a:spcAft>
              <a:buClrTx/>
              <a:buSzTx/>
              <a:buFontTx/>
              <a:buNone/>
              <a:tabLst/>
              <a:defRPr/>
            </a:pP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ہمیں نظم کی اطاعت شخصیتوں کے پیش نظر نہیں بلکہ مناصب کی شرعی حیثیت کے پییش نظر کرنے پر مامور کیا گیا ہے پس شخصیتیں حالات و ضروریات کے تحت چاہے روزانہ بدلتی رہیں لیکن خدا اور رسول نے امارت کے جو حقوق ہمارے اوپر واجب ٹھہرائے ہیں ان کی ادائیگی پوری دیانت داری کے ساتھ یکساں جاری رہنی چاہیئے ۔ </a:t>
            </a:r>
            <a:endParaRPr lang="en-US" sz="1400" kern="1200" dirty="0">
              <a:solidFill>
                <a:schemeClr val="tx1"/>
              </a:solidFill>
              <a:effectLst/>
              <a:latin typeface="Jameel Noori Nastaleeq" panose="02000503000000020004" pitchFamily="2" charset="-78"/>
              <a:ea typeface="+mn-ea"/>
              <a:cs typeface="Jameel Noori Nastaleeq" panose="02000503000000020004" pitchFamily="2" charset="-78"/>
            </a:endParaRPr>
          </a:p>
          <a:p>
            <a:pPr marL="0" marR="0" indent="0" algn="r" defTabSz="914400" rtl="1" eaLnBrk="1" fontAlgn="auto" latinLnBrk="0" hangingPunct="1">
              <a:lnSpc>
                <a:spcPct val="107000"/>
              </a:lnSpc>
              <a:spcBef>
                <a:spcPts val="0"/>
              </a:spcBef>
              <a:spcAft>
                <a:spcPts val="0"/>
              </a:spcAft>
              <a:buClrTx/>
              <a:buSzTx/>
              <a:buFontTx/>
              <a:buNone/>
              <a:tabLst/>
              <a:defRPr/>
            </a:pP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نظام اطاعت کی پابندی میں شخصیتوں کے ادل بدل سے کوئی فرق نہیں لایا جا سکتا یہ ہو سکتا ہے کہ ایک تحریک کے وسیع نظام کا بار اٹھانے والی ایک بڑی ٹیم کے افراد میں سے کوئی اونچا ہو کوئی نیچا کسی کا علم زیادہ ہو کسی کا تقویٰ کسی کو دور جدید کے خاص تقاضوں پر زیادہ دسترس ہو اور کسی کو قرون ِ اولیٰ  کے حالات کی گہری بصیرت حاصل ہو کسی کی نگاہ احاکم شریعت کے ظاہر پر زیادہ رہتی ہو اور کوئی احکام کی حکمتوں کا لحاظ رکھتے  میں ۔</a:t>
            </a:r>
          </a:p>
          <a:p>
            <a:pPr marL="0" marR="0" indent="0" algn="r" defTabSz="914400" rtl="1" eaLnBrk="1" fontAlgn="auto" latinLnBrk="0" hangingPunct="1">
              <a:lnSpc>
                <a:spcPct val="107000"/>
              </a:lnSpc>
              <a:spcBef>
                <a:spcPts val="0"/>
              </a:spcBef>
              <a:spcAft>
                <a:spcPts val="0"/>
              </a:spcAft>
              <a:buClrTx/>
              <a:buSzTx/>
              <a:buFontTx/>
              <a:buNone/>
              <a:tabLst/>
              <a:defRPr/>
            </a:pP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نظم امر و طاعت کے سلسلے میں اور کیا کیا چیزیں آتی ہیں؟ </a:t>
            </a:r>
          </a:p>
          <a:p>
            <a:pPr marL="342900" marR="0" indent="-342900" algn="r" defTabSz="914400" rtl="1" eaLnBrk="1" fontAlgn="auto" latinLnBrk="0" hangingPunct="1">
              <a:lnSpc>
                <a:spcPct val="107000"/>
              </a:lnSpc>
              <a:spcBef>
                <a:spcPts val="0"/>
              </a:spcBef>
              <a:spcAft>
                <a:spcPts val="0"/>
              </a:spcAft>
              <a:buClrTx/>
              <a:buSzTx/>
              <a:buFont typeface="+mj-lt"/>
              <a:buAutoNum type="arabicPeriod"/>
              <a:tabLst/>
              <a:defRPr/>
            </a:pPr>
            <a:r>
              <a:rPr lang="ur-PK" sz="1400" kern="1200" baseline="0" dirty="0">
                <a:solidFill>
                  <a:schemeClr val="tx1"/>
                </a:solidFill>
                <a:effectLst/>
                <a:latin typeface="Jameel Noori Nastaleeq" panose="02000503000000020004" pitchFamily="2" charset="-78"/>
                <a:ea typeface="+mn-ea"/>
                <a:cs typeface="Jameel Noori Nastaleeq" panose="02000503000000020004" pitchFamily="2" charset="-78"/>
              </a:rPr>
              <a:t>نظم کی طرف سے جو سرکلر ااور ہدایات نامے جاری ہوتے ہیں ان کے بارے میں اطاعت کی شرعی فر ضیت کا احساس کچھ کمزور ہے ان ہدایات اور سرکلر کو غالباً معمولی دفتری چیزیں سمجھا جاتا ہے حالانکہ جب کوئی مراسلہ جاری ہواہوتا ہے تو اس کی حیثیت عین "امر بالمعروف " کی ہوتی ہے اور ہونا یہ چاہیئےکہ ان کے ایک ایک لفظ پر پورا پورا غور کیا جائے اور ان کی بر وقت تعمیل کے لئے پوری پوری قوت صرف کی جائے ۔</a:t>
            </a:r>
          </a:p>
          <a:p>
            <a:pPr marL="342900" marR="0" indent="-342900" algn="r" defTabSz="914400" rtl="1" eaLnBrk="1" fontAlgn="auto" latinLnBrk="0" hangingPunct="1">
              <a:lnSpc>
                <a:spcPct val="107000"/>
              </a:lnSpc>
              <a:spcBef>
                <a:spcPts val="0"/>
              </a:spcBef>
              <a:spcAft>
                <a:spcPts val="0"/>
              </a:spcAft>
              <a:buClrTx/>
              <a:buSzTx/>
              <a:buFont typeface="+mj-lt"/>
              <a:buAutoNum type="arabicPeriod"/>
              <a:tabLst/>
              <a:defRPr/>
            </a:pPr>
            <a:r>
              <a:rPr lang="ur-PK" sz="1400" kern="1200" baseline="0" dirty="0">
                <a:solidFill>
                  <a:schemeClr val="tx1"/>
                </a:solidFill>
                <a:effectLst/>
                <a:latin typeface="Jameel Noori Nastaleeq" panose="02000503000000020004" pitchFamily="2" charset="-78"/>
                <a:ea typeface="+mn-ea"/>
                <a:cs typeface="Jameel Noori Nastaleeq" panose="02000503000000020004" pitchFamily="2" charset="-78"/>
              </a:rPr>
              <a:t>اجتماعات میں حاضری کے لئے جو وقت  مقرر  کیا جاتا ہے کسی ڈیوٹی پر پہنچنے کے لئے جو موقع اور جو لمحہ طے کیا جاتا ہے اور اسی طرح کسی اطلاع یا رپورٹ کے پہنچانے یا کسی امر کی تعمیل کے لئے جو صورت یا جو وقت متعین کیا جاتاہے اس کی پابندی کرنے میں جس باقاعدگی کی ضرورت ہے۔ </a:t>
            </a:r>
          </a:p>
          <a:p>
            <a:pPr marL="342900" marR="0" indent="-342900" algn="r" defTabSz="914400" rtl="1" eaLnBrk="1" fontAlgn="auto" latinLnBrk="0" hangingPunct="1">
              <a:lnSpc>
                <a:spcPct val="107000"/>
              </a:lnSpc>
              <a:spcBef>
                <a:spcPts val="0"/>
              </a:spcBef>
              <a:spcAft>
                <a:spcPts val="0"/>
              </a:spcAft>
              <a:buClrTx/>
              <a:buSzTx/>
              <a:buFont typeface="+mj-lt"/>
              <a:buAutoNum type="arabicPeriod"/>
              <a:tabLst/>
              <a:defRPr/>
            </a:pPr>
            <a:r>
              <a:rPr lang="ur-PK" sz="1400" kern="1200" baseline="0" dirty="0">
                <a:solidFill>
                  <a:schemeClr val="tx1"/>
                </a:solidFill>
                <a:effectLst/>
                <a:latin typeface="Jameel Noori Nastaleeq" panose="02000503000000020004" pitchFamily="2" charset="-78"/>
                <a:ea typeface="+mn-ea"/>
                <a:cs typeface="Jameel Noori Nastaleeq" panose="02000503000000020004" pitchFamily="2" charset="-78"/>
              </a:rPr>
              <a:t> وہ ابھی ہم میں پیدا نہیں ہوئی ۔ لوگ اب تک اس ذمہ داری کا پورا پورا احساس اپنے اندر پیدا نہیں کر سکے کہ ان میں سے ہر فرد کی حیثیت  ایک چلتی مشین کے پرزے کی سے ہے اور وہ پرزہ اگر اپنا مقررہ فرض سر انجام دینے سے تا خیر کر دیتا ہے یا بے قاعدگی سے کام لیتا ہے تو ساری مشین اپنا کام  بر وقت  پورا کرنے میں نا کام رہ جاتی ہے ۔ اس کوتاہی کو لے کر ہم کسی بڑی مہم میں کامیاب نہیں ہو سکتے ، ہمیں چاہیئے کہ اپنے آپ کو نظم کی کل کے پرزوں کی حیثیت سے باقاعدگی کے ساتھ کام کرنے کا فن سکھائیں۔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B4F43-C296-4705-8FD3-19E10EEAEA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450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0"/>
              </a:spcAft>
            </a:pPr>
            <a:r>
              <a:rPr lang="ur-PK" sz="1400" dirty="0">
                <a:solidFill>
                  <a:srgbClr val="0070C0"/>
                </a:solidFill>
                <a:effectLst/>
                <a:latin typeface="Jameel Noori Nastaleeq" panose="02000503000000020004" pitchFamily="2" charset="-78"/>
                <a:ea typeface="Calibri" panose="020F0502020204030204" pitchFamily="34" charset="0"/>
                <a:cs typeface="Jameel Noori Nastaleeq" panose="02000503000000020004" pitchFamily="2" charset="-78"/>
              </a:rPr>
              <a:t>قیا دت کی تین صفا ت جو قرآن میں بتا ئی گئیں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342900" marR="0" lvl="0" indent="-342900" algn="r" rtl="1">
              <a:lnSpc>
                <a:spcPct val="115000"/>
              </a:lnSpc>
              <a:spcBef>
                <a:spcPts val="0"/>
              </a:spcBef>
              <a:spcAft>
                <a:spcPts val="0"/>
              </a:spcAft>
              <a:buFont typeface="+mj-lt"/>
              <a:buAutoNum type="arabicPeriod"/>
            </a:pPr>
            <a:r>
              <a:rPr lang="ur-PK" sz="1400" dirty="0">
                <a:solidFill>
                  <a:srgbClr val="0070C0"/>
                </a:solidFill>
                <a:effectLst/>
                <a:latin typeface="Jameel Noori Nastaleeq" panose="02000503000000020004" pitchFamily="2" charset="-78"/>
                <a:ea typeface="Calibri" panose="020F0502020204030204" pitchFamily="34" charset="0"/>
                <a:cs typeface="Jameel Noori Nastaleeq" panose="02000503000000020004" pitchFamily="2" charset="-78"/>
              </a:rPr>
              <a:t>عز یز ر کھنا 	(کسی  فرد کا نقصان  میں پڑنا اس کے اوپر شا ق ہو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342900" marR="0" lvl="0" indent="-342900" algn="r" rtl="1">
              <a:lnSpc>
                <a:spcPct val="115000"/>
              </a:lnSpc>
              <a:spcBef>
                <a:spcPts val="0"/>
              </a:spcBef>
              <a:spcAft>
                <a:spcPts val="0"/>
              </a:spcAft>
              <a:buFont typeface="+mj-lt"/>
              <a:buAutoNum type="arabicPeriod"/>
            </a:pPr>
            <a:r>
              <a:rPr lang="ur-PK" sz="1400" dirty="0">
                <a:solidFill>
                  <a:srgbClr val="0070C0"/>
                </a:solidFill>
                <a:effectLst/>
                <a:latin typeface="Jameel Noori Nastaleeq" panose="02000503000000020004" pitchFamily="2" charset="-78"/>
                <a:ea typeface="Calibri" panose="020F0502020204030204" pitchFamily="34" charset="0"/>
                <a:cs typeface="Jameel Noori Nastaleeq" panose="02000503000000020004" pitchFamily="2" charset="-78"/>
              </a:rPr>
              <a:t>فلاح کا حر یص ہو نا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342900" marR="0" lvl="0" indent="-342900" algn="r" rtl="1">
              <a:lnSpc>
                <a:spcPct val="115000"/>
              </a:lnSpc>
              <a:spcBef>
                <a:spcPts val="0"/>
              </a:spcBef>
              <a:spcAft>
                <a:spcPts val="0"/>
              </a:spcAft>
              <a:buFont typeface="+mj-lt"/>
              <a:buAutoNum type="arabicPeriod"/>
            </a:pPr>
            <a:r>
              <a:rPr lang="ur-PK" sz="1400" dirty="0">
                <a:solidFill>
                  <a:srgbClr val="0070C0"/>
                </a:solidFill>
                <a:effectLst/>
                <a:latin typeface="Jameel Noori Nastaleeq" panose="02000503000000020004" pitchFamily="2" charset="-78"/>
                <a:ea typeface="Calibri" panose="020F0502020204030204" pitchFamily="34" charset="0"/>
                <a:cs typeface="Jameel Noori Nastaleeq" panose="02000503000000020004" pitchFamily="2" charset="-78"/>
              </a:rPr>
              <a:t>در گز ر کر نے ،             معا ف کر نے ،                اور شفقت اور رحمت سے پیش آنے والا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algn="r" rtl="1"/>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یہ قیا دت  کی صفا ت ہیں ، اور یہ ہی لوگو ں کو سا تھ لے کر چلنے   کے لئے انتہائی  ضروری ہیں  نبیﷺ  نے ان صفا ت</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کی بناء پر ہی لوگو ں کے دل جیتے ،</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 وہ صفات  جو قیادت کا خاصہ ہونا چاہیئے  پھر دہرا تے</a:t>
            </a:r>
            <a:r>
              <a:rPr lang="ur-PK" sz="1400" kern="1200" baseline="0" dirty="0">
                <a:solidFill>
                  <a:schemeClr val="tx1"/>
                </a:solidFill>
                <a:effectLst/>
                <a:latin typeface="Jameel Noori Nastaleeq" panose="02000503000000020004" pitchFamily="2" charset="-78"/>
                <a:ea typeface="+mn-ea"/>
                <a:cs typeface="Jameel Noori Nastaleeq" panose="02000503000000020004" pitchFamily="2" charset="-78"/>
              </a:rPr>
              <a:t> </a:t>
            </a:r>
            <a:r>
              <a:rPr lang="ur-PK" sz="1400" b="1" kern="1200" baseline="0" dirty="0">
                <a:solidFill>
                  <a:schemeClr val="tx1"/>
                </a:solidFill>
                <a:effectLst/>
                <a:latin typeface="Jameel Noori Nastaleeq" panose="02000503000000020004" pitchFamily="2" charset="-78"/>
                <a:ea typeface="+mn-ea"/>
                <a:cs typeface="Jameel Noori Nastaleeq" panose="02000503000000020004" pitchFamily="2" charset="-78"/>
              </a:rPr>
              <a:t>ہ</a:t>
            </a:r>
            <a:r>
              <a:rPr lang="ur-PK" sz="1400" b="1" kern="1200" dirty="0">
                <a:solidFill>
                  <a:schemeClr val="tx1"/>
                </a:solidFill>
                <a:effectLst/>
                <a:latin typeface="Jameel Noori Nastaleeq" panose="02000503000000020004" pitchFamily="2" charset="-78"/>
                <a:ea typeface="+mn-ea"/>
                <a:cs typeface="Jameel Noori Nastaleeq" panose="02000503000000020004" pitchFamily="2" charset="-78"/>
              </a:rPr>
              <a:t>یی</a:t>
            </a:r>
          </a:p>
          <a:p>
            <a:pPr algn="r" rtl="1"/>
            <a:r>
              <a:rPr lang="ur-PK" sz="1400" b="1" kern="1200" dirty="0">
                <a:solidFill>
                  <a:schemeClr val="tx1"/>
                </a:solidFill>
                <a:effectLst/>
                <a:latin typeface="Jameel Noori Nastaleeq" panose="02000503000000020004" pitchFamily="2" charset="-78"/>
                <a:ea typeface="+mn-ea"/>
                <a:cs typeface="Jameel Noori Nastaleeq" panose="02000503000000020004" pitchFamily="2" charset="-78"/>
              </a:rPr>
              <a:t> کارکن کا کسی مشکل میں پڑنا قائد  کو ناپسند ہو </a:t>
            </a:r>
            <a:endParaRPr lang="en-US" sz="1400" b="1" kern="1200" dirty="0">
              <a:solidFill>
                <a:schemeClr val="tx1"/>
              </a:solidFill>
              <a:effectLst/>
              <a:latin typeface="Jameel Noori Nastaleeq" panose="02000503000000020004" pitchFamily="2" charset="-78"/>
              <a:ea typeface="+mn-ea"/>
              <a:cs typeface="Jameel Noori Nastaleeq" panose="02000503000000020004" pitchFamily="2" charset="-78"/>
            </a:endParaRPr>
          </a:p>
          <a:p>
            <a:pPr lvl="0" algn="r" rtl="1"/>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 قائد  ان کی فلاح کا حرص  ہو  کہ یہ ذیلی افراد کسی طرح اس گناہ سے بچ جائیں جو عدم اطاعت اور دین کے کام میں عدم دلچسپی کی وجہ سے ان پر آئے اس لئے انہیں معاف کردیں  ۔ نرمی اور درگزر سے کام لیں ۔</a:t>
            </a:r>
            <a:endParaRPr lang="en-US" sz="1400" kern="1200" dirty="0">
              <a:solidFill>
                <a:schemeClr val="tx1"/>
              </a:solidFill>
              <a:effectLst/>
              <a:latin typeface="Jameel Noori Nastaleeq" panose="02000503000000020004" pitchFamily="2" charset="-78"/>
              <a:ea typeface="+mn-ea"/>
              <a:cs typeface="Jameel Noori Nastaleeq" panose="02000503000000020004" pitchFamily="2" charset="-78"/>
            </a:endParaRPr>
          </a:p>
          <a:p>
            <a:pPr lvl="0" algn="r" rtl="1"/>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 قائد ان کی اخروی فلاح اور نجات کے لئے ان کے لئے دعائے استغفار کریں ۔۔</a:t>
            </a:r>
            <a:endParaRPr lang="en-US" sz="1400" kern="1200" dirty="0">
              <a:solidFill>
                <a:schemeClr val="tx1"/>
              </a:solidFill>
              <a:effectLst/>
              <a:latin typeface="Jameel Noori Nastaleeq" panose="02000503000000020004" pitchFamily="2" charset="-78"/>
              <a:ea typeface="+mn-ea"/>
              <a:cs typeface="Jameel Noori Nastaleeq" panose="02000503000000020004" pitchFamily="2" charset="-78"/>
            </a:endParaRPr>
          </a:p>
          <a:p>
            <a:pPr algn="r" rtl="1"/>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اپنے کسی کارکن  کو ہرٹ کر کے دیگر فوائد حاصل کرنا درست نہیں  قرآن نے تبصرہ کیا غلطیاں بتائیں پھر کیا کہ یہ رحمت ہے کہ نرم خو ہیں ۔۔</a:t>
            </a:r>
          </a:p>
          <a:p>
            <a:pPr algn="r" rtl="1"/>
            <a:r>
              <a:rPr lang="ur-PK" sz="1400" dirty="0">
                <a:effectLst/>
              </a:rPr>
              <a:t>ف</a:t>
            </a:r>
            <a:r>
              <a:rPr lang="ur-PK" sz="1400" dirty="0">
                <a:effectLst/>
                <a:latin typeface="Attari_Quraan_Word" panose="02000000000000000000" pitchFamily="2" charset="-78"/>
                <a:cs typeface="Attari_Quraan_Word" panose="02000000000000000000" pitchFamily="2" charset="-78"/>
              </a:rPr>
              <a:t>َبِمَا رَحْمَةٍ مِّنَ اللَّـهِ لِنتَ لَهُمْ ۖ</a:t>
            </a:r>
            <a:r>
              <a:rPr lang="ur-PK" sz="1400" kern="1200" dirty="0">
                <a:solidFill>
                  <a:schemeClr val="tx1"/>
                </a:solidFill>
                <a:effectLst/>
                <a:latin typeface="Attari_Quraan_Word" panose="02000000000000000000" pitchFamily="2" charset="-78"/>
                <a:ea typeface="+mn-ea"/>
                <a:cs typeface="Attari_Quraan_Word" panose="02000000000000000000" pitchFamily="2" charset="-78"/>
              </a:rPr>
              <a:t>۔</a:t>
            </a:r>
          </a:p>
          <a:p>
            <a:pPr algn="r" rtl="1"/>
            <a:r>
              <a:rPr lang="ur-PK" sz="1400" dirty="0">
                <a:effectLst/>
                <a:latin typeface="Jameel Noori Nastaleeq" panose="02000503000000020004" pitchFamily="2" charset="-78"/>
                <a:cs typeface="Jameel Noori Nastaleeq" panose="02000503000000020004" pitchFamily="2" charset="-78"/>
              </a:rPr>
              <a:t>(اے پیغمبرؐ) یہ اللہ کی بڑی رحمت ہے کہ تم اِن لوگوں کے لیے بہت نرم مزاج واقع ہوئے ہو۔۔(سورہ آل عمران )159</a:t>
            </a:r>
            <a:endParaRPr lang="en-US" sz="1400" kern="1200" dirty="0">
              <a:solidFill>
                <a:schemeClr val="tx1"/>
              </a:solidFill>
              <a:effectLst/>
              <a:latin typeface="Jameel Noori Nastaleeq" panose="02000503000000020004" pitchFamily="2" charset="-78"/>
              <a:ea typeface="+mn-ea"/>
              <a:cs typeface="Jameel Noori Nastaleeq" panose="02000503000000020004" pitchFamily="2" charset="-78"/>
            </a:endParaRPr>
          </a:p>
          <a:p>
            <a:pPr algn="r" rtl="1"/>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لوہے کو اتنا پگھلا دیا جائے کہ وہ بہنے لگے "</a:t>
            </a:r>
            <a:r>
              <a:rPr lang="ur-PK" sz="1400" dirty="0">
                <a:effectLst/>
                <a:latin typeface="Attari_Quraan_Word" panose="02000000000000000000" pitchFamily="2" charset="-78"/>
                <a:cs typeface="Attari_Quraan_Word" panose="02000000000000000000" pitchFamily="2" charset="-78"/>
              </a:rPr>
              <a:t>لِنتَ</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 "اور جب جما ہو تو حدید ہوتا ہے </a:t>
            </a:r>
          </a:p>
          <a:p>
            <a:pPr algn="r" rtl="1"/>
            <a:r>
              <a:rPr lang="ur-PK" sz="1400" dirty="0">
                <a:effectLst/>
                <a:latin typeface="Attari_Quraan_Word" panose="02000000000000000000" pitchFamily="2" charset="-78"/>
                <a:cs typeface="Attari_Quraan_Word" panose="02000000000000000000" pitchFamily="2" charset="-78"/>
              </a:rPr>
              <a:t>وَلَوْ كُنتَ فَظًّا غَلِيظَ الْقَلْبِ لَانفَضُّوا مِنْ حَوْلِكَ ۖ </a:t>
            </a:r>
          </a:p>
          <a:p>
            <a:pPr algn="r" rtl="1"/>
            <a:r>
              <a:rPr lang="ur-PK" sz="1400" dirty="0">
                <a:effectLst/>
                <a:latin typeface="Jameel Noori Nastaleeq" panose="02000503000000020004" pitchFamily="2" charset="-78"/>
                <a:cs typeface="Jameel Noori Nastaleeq" panose="02000503000000020004" pitchFamily="2" charset="-78"/>
              </a:rPr>
              <a:t>ورنہ اگر کہیں تم تند خو اور سنگ دل ہوتے تو یہ سب تمہارے گردو پیش سے چھٹ جاتے۔(سورہ آل عمران 159 )</a:t>
            </a:r>
            <a:endParaRPr lang="ur-PK" sz="1400" kern="1200" dirty="0">
              <a:solidFill>
                <a:schemeClr val="tx1"/>
              </a:solidFill>
              <a:effectLst/>
              <a:latin typeface="Jameel Noori Nastaleeq" panose="02000503000000020004" pitchFamily="2" charset="-78"/>
              <a:ea typeface="+mn-ea"/>
              <a:cs typeface="Jameel Noori Nastaleeq" panose="02000503000000020004" pitchFamily="2" charset="-78"/>
            </a:endParaRPr>
          </a:p>
          <a:p>
            <a:pPr algn="r" rtl="1"/>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 داعی اعظم اتنے نرم تھے کہ بڑی سے بڑی</a:t>
            </a:r>
            <a:r>
              <a:rPr lang="ur-PK" sz="1400" kern="1200" baseline="0" dirty="0">
                <a:solidFill>
                  <a:schemeClr val="tx1"/>
                </a:solidFill>
                <a:effectLst/>
                <a:latin typeface="Jameel Noori Nastaleeq" panose="02000503000000020004" pitchFamily="2" charset="-78"/>
                <a:ea typeface="+mn-ea"/>
                <a:cs typeface="Jameel Noori Nastaleeq" panose="02000503000000020004" pitchFamily="2" charset="-78"/>
              </a:rPr>
              <a:t> غلطی پر معاف کرتے تھے </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 تو پھر بعد کے ذمہ داران کے لئے کیا گنجائش رہ جاتی ہے کہ وہ سخت مزاجی دکھائیں</a:t>
            </a:r>
            <a:r>
              <a:rPr lang="ur-PK" sz="1400" kern="1200" baseline="0" dirty="0">
                <a:solidFill>
                  <a:schemeClr val="tx1"/>
                </a:solidFill>
                <a:effectLst/>
                <a:latin typeface="Jameel Noori Nastaleeq" panose="02000503000000020004" pitchFamily="2" charset="-78"/>
                <a:ea typeface="+mn-ea"/>
                <a:cs typeface="Jameel Noori Nastaleeq" panose="02000503000000020004" pitchFamily="2" charset="-78"/>
              </a:rPr>
              <a:t> </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 تاریخ بتاتی ہے کہ صحابہ نبی ﷺ</a:t>
            </a:r>
            <a:r>
              <a:rPr lang="ur-PK" sz="1400" kern="1200" baseline="0" dirty="0">
                <a:solidFill>
                  <a:schemeClr val="tx1"/>
                </a:solidFill>
                <a:effectLst/>
                <a:latin typeface="Jameel Noori Nastaleeq" panose="02000503000000020004" pitchFamily="2" charset="-78"/>
                <a:ea typeface="+mn-ea"/>
                <a:cs typeface="Jameel Noori Nastaleeq" panose="02000503000000020004" pitchFamily="2" charset="-78"/>
              </a:rPr>
              <a:t> </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پر کس حد تک جان نچھاور کرتے تھے ۔عروہ بن مسعود تقفی نے کافروں کو رپورٹ دی کہ " قیصر و کسریٰ  کے دربار میں تمہاری  نمائندگی کر چکا ہوں اور آج مسلمانوں  کے سامنے نمائندگی کی میرا مشورہ ہے کہ  محمد</a:t>
            </a:r>
            <a:r>
              <a:rPr lang="ur-PK" sz="1400" kern="1200" baseline="0" dirty="0">
                <a:solidFill>
                  <a:schemeClr val="tx1"/>
                </a:solidFill>
                <a:effectLst/>
                <a:latin typeface="Jameel Noori Nastaleeq" panose="02000503000000020004" pitchFamily="2" charset="-78"/>
                <a:ea typeface="+mn-ea"/>
                <a:cs typeface="Jameel Noori Nastaleeq" panose="02000503000000020004" pitchFamily="2" charset="-78"/>
              </a:rPr>
              <a:t> </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 نبی ﷺ سے صلح کرلو  کہ تم  ان سے جیت نہ سکو گے  اس لیے  کہ اس کے ساتھی اس سے اتنی</a:t>
            </a:r>
            <a:r>
              <a:rPr lang="ur-PK" sz="1400" kern="1200" baseline="0" dirty="0">
                <a:solidFill>
                  <a:schemeClr val="tx1"/>
                </a:solidFill>
                <a:effectLst/>
                <a:latin typeface="Jameel Noori Nastaleeq" panose="02000503000000020004" pitchFamily="2" charset="-78"/>
                <a:ea typeface="+mn-ea"/>
                <a:cs typeface="Jameel Noori Nastaleeq" panose="02000503000000020004" pitchFamily="2" charset="-78"/>
              </a:rPr>
              <a:t> </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محبت کرتے ہیں کہ وضو کا پانی  بھی زمین پر نہیں گرنے دیتے منہ پر ملتے ہیں۔۔</a:t>
            </a:r>
          </a:p>
          <a:p>
            <a:pPr algn="r" rtl="1"/>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 یہ محبت اس وقت پیدا ہو گی  جب قائد نرم دل ،رحیم شفیق ہو ۔ دعوت کے کام میں کسی سے غلطی ہوتو بد دل نہ ہوں  اور ساتھی کو بھی چاہیئے کہ تحریک سے دور نہ ہو کیونکہ غلطی پر ٹوکا گیا مگر دل میں محبت ہے، </a:t>
            </a:r>
            <a:endParaRPr lang="en-US" sz="1400" kern="1200" dirty="0">
              <a:solidFill>
                <a:schemeClr val="tx1"/>
              </a:solidFill>
              <a:effectLst/>
              <a:latin typeface="Jameel Noori Nastaleeq" panose="02000503000000020004" pitchFamily="2" charset="-78"/>
              <a:ea typeface="+mn-ea"/>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2D1B54E-B0CB-4A2E-8F8C-480C191635A4}" type="slidenum">
              <a:rPr lang="en-US" smtClean="0"/>
              <a:t>17</a:t>
            </a:fld>
            <a:endParaRPr lang="en-US"/>
          </a:p>
        </p:txBody>
      </p:sp>
    </p:spTree>
    <p:extLst>
      <p:ext uri="{BB962C8B-B14F-4D97-AF65-F5344CB8AC3E}">
        <p14:creationId xmlns:p14="http://schemas.microsoft.com/office/powerpoint/2010/main" val="366937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 مزید کہا</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گیا کہ انہیں معاف کرو ان کے لئے دعا مغفرت کرو ،</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 دین کے کام میں  ان سے مشورہ کرتے  رہیں </a:t>
            </a: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جس پس منظر میں یہ آیات اتریں سب جانتے ہیں کہ کیا کیا ہوا تھا؟</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a:t>
            </a:r>
            <a:endPar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غزوہ احد میں درّے سے ہٹ جانے اور جیتی ہوئی جنگ شکست میں بدل جانے اور   جانی و مالی نقصان  اٹھانے اور عزیز ترین ہستیوں  کو  شہید کردیئے جانے کے بعد     کے واقعات  کو ذہن میں لائیں مگر ان  حالات میں بھی بات یہ کہی گئی کہ معاف کرو اور ان کے لئے دعائے استغفار کرو کیونکہ اللہ نے ہمارے لئے آزمائش  ہی یہ رکھی ہے کہ ہم     کتنا ایثار کر سکتے ہیں  اپنی تحریک   کے لئے اپنے نفس کو کتنا دبا سکتے ہیں اور اپنی ذات کے بجائے تحریک کے فائدے کے لئے کتنا ایثار دبا سکتے ہیں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اگر غصہ کا اظہار کردیا گیا   اگر 4 لوگوں کے درمیان ناراضگی  کا اظہار  کیا اپنے ساتھیوں  سے بے زاری   کا اعلان کیا ۔ان کے  مقصدوں پر کڑے  تیور لے کر کھڑے ہوگئے تو تحریک کی گاڑی اس تیزی سے نہ دوڑ سکے گی بڑے فائدے کے لئے چھوٹی  غلطی اور نقصان کو برداشت کرنا ہوگا </a:t>
            </a: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 جو دوڑ رہے ہوتے ہیں ان کے پاس اتنا وقت نہیں ہو تا   کہ وہ دوسروں کی غلطیوں کو رک کر دیکھیں  جب باطل صبح و شام ایک نیا وار کر رہا ہو  تو ساتھ چلنے والوں کو  ہاتھ میں ہاتھ دال کر دوڑنا ہوگا ورنہ طاقتور آہستہ رو چلنے والوں کو کچل دے گا ۔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2D1B54E-B0CB-4A2E-8F8C-480C191635A4}" type="slidenum">
              <a:rPr lang="en-US" smtClean="0"/>
              <a:t>18</a:t>
            </a:fld>
            <a:endParaRPr lang="en-US"/>
          </a:p>
        </p:txBody>
      </p:sp>
    </p:spTree>
    <p:extLst>
      <p:ext uri="{BB962C8B-B14F-4D97-AF65-F5344CB8AC3E}">
        <p14:creationId xmlns:p14="http://schemas.microsoft.com/office/powerpoint/2010/main" val="415898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مشاورت فرض ہے اور جس معاملے میں بھی جو فرد مشورہ دینے کا اہل ہو اس سے مشورہ لیا جانا چاہیئے اور جس سے مشورہ مانگا جائے اس کو بہترین مشورہ دینا چاہیئے بعض معاملات میں منتخب کردہ شوریٰ سے ہی مشورہ کیا جاتا ہے ،،  لیکن بعض حالات و واقعات میں ارکان اور کارکنان سے بھی مشورہ کیا جاتا ہے یا متعلقہ کام کے ماہرین سے مشورہ کر لیا جاتا ہے  اس سے نظم جماعت مستحکم رہتا ہے مشاورت کے ذریعے مختلف  دماغ اور ذہنوں کی ہم  آہنگی پیدا ہوتی ہے اور افراد فیصلوں پر عمل کرنے کے لئے تیار ہو جاتے ہیں ۔</a:t>
            </a:r>
          </a:p>
        </p:txBody>
      </p:sp>
      <p:sp>
        <p:nvSpPr>
          <p:cNvPr id="4" name="Slide Number Placeholder 3"/>
          <p:cNvSpPr>
            <a:spLocks noGrp="1"/>
          </p:cNvSpPr>
          <p:nvPr>
            <p:ph type="sldNum" sz="quarter" idx="10"/>
          </p:nvPr>
        </p:nvSpPr>
        <p:spPr/>
        <p:txBody>
          <a:bodyPr/>
          <a:lstStyle/>
          <a:p>
            <a:fld id="{82D1B54E-B0CB-4A2E-8F8C-480C191635A4}" type="slidenum">
              <a:rPr lang="en-US" smtClean="0"/>
              <a:t>19</a:t>
            </a:fld>
            <a:endParaRPr lang="en-US"/>
          </a:p>
        </p:txBody>
      </p:sp>
    </p:spTree>
    <p:extLst>
      <p:ext uri="{BB962C8B-B14F-4D97-AF65-F5344CB8AC3E}">
        <p14:creationId xmlns:p14="http://schemas.microsoft.com/office/powerpoint/2010/main" val="2876678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تنقید کارکنان ایک بنیادی حق ہے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اسلامی نظام میں تنقید حسن ظن کے ساتھ ہوتی ہے اور اس میں اعتراض اور شکایت کے انداز کے بجائے خیر خواہانہ مشورہ کی روح کار فرماہوتی ہے ۔ </a:t>
            </a:r>
          </a:p>
          <a:p>
            <a:pPr algn="r" rtl="1"/>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تحریک وہ امانت ہے جس پر بہت سے دماغوں کی محنت بہت سا روپیہ بہت سی سب بیداریاں ، بہت سی دوڑ دھوپ بہت سی قربانیاں صرف کی جا چکی ہیں اور جسے نشوونما دینے میں بہت سے بندگان خدا نے اپنا خون پسینہ ایک کیا ہے۔ جو لوگ مشورہ</a:t>
            </a:r>
            <a:r>
              <a:rPr lang="ur-PK" sz="1400" kern="1200" baseline="0" dirty="0">
                <a:solidFill>
                  <a:schemeClr val="tx1"/>
                </a:solidFill>
                <a:effectLst/>
                <a:latin typeface="Jameel Noori Nastaleeq" panose="02000503000000020004" pitchFamily="2" charset="-78"/>
                <a:ea typeface="+mn-ea"/>
                <a:cs typeface="Jameel Noori Nastaleeq" panose="02000503000000020004" pitchFamily="2" charset="-78"/>
              </a:rPr>
              <a:t>  دینے یا مناسب تنقید کرنے کہ </a:t>
            </a:r>
            <a:r>
              <a:rPr lang="ur-PK" sz="1400" kern="1200" dirty="0">
                <a:solidFill>
                  <a:schemeClr val="tx1"/>
                </a:solidFill>
                <a:effectLst/>
                <a:latin typeface="Jameel Noori Nastaleeq" panose="02000503000000020004" pitchFamily="2" charset="-78"/>
                <a:ea typeface="+mn-ea"/>
                <a:cs typeface="Jameel Noori Nastaleeq" panose="02000503000000020004" pitchFamily="2" charset="-78"/>
              </a:rPr>
              <a:t>اس فرض میں کوتاہی کریں وہ اس پہرہ دار کی طرح  ہیں جو اپنی ذمہ داریوں کی انجام دہی میں خیانت سے کام لیتا ہے ۔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2D1B54E-B0CB-4A2E-8F8C-480C191635A4}" type="slidenum">
              <a:rPr lang="en-US" smtClean="0"/>
              <a:t>20</a:t>
            </a:fld>
            <a:endParaRPr lang="en-US"/>
          </a:p>
        </p:txBody>
      </p:sp>
    </p:spTree>
    <p:extLst>
      <p:ext uri="{BB962C8B-B14F-4D97-AF65-F5344CB8AC3E}">
        <p14:creationId xmlns:p14="http://schemas.microsoft.com/office/powerpoint/2010/main" val="397930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400" baseline="0" dirty="0">
                <a:latin typeface="Jameel Noori Nastaleeq" panose="02000503000000020004" pitchFamily="2" charset="-78"/>
                <a:cs typeface="Jameel Noori Nastaleeq" panose="02000503000000020004" pitchFamily="2" charset="-78"/>
              </a:rPr>
              <a:t>٭ کیا ہم نے اپنا ایمان کبھی چیک کیا ہے؟</a:t>
            </a:r>
          </a:p>
          <a:p>
            <a:pPr algn="r" rtl="1"/>
            <a:r>
              <a:rPr lang="ur-PK" sz="1400" baseline="0" dirty="0">
                <a:latin typeface="Jameel Noori Nastaleeq" panose="02000503000000020004" pitchFamily="2" charset="-78"/>
                <a:cs typeface="Jameel Noori Nastaleeq" panose="02000503000000020004" pitchFamily="2" charset="-78"/>
              </a:rPr>
              <a:t>٭ میرا ایمان کیا ہے؟</a:t>
            </a:r>
          </a:p>
          <a:p>
            <a:pPr algn="r" rtl="1"/>
            <a:r>
              <a:rPr lang="ur-PK" sz="1400" baseline="0" dirty="0">
                <a:latin typeface="Jameel Noori Nastaleeq" panose="02000503000000020004" pitchFamily="2" charset="-78"/>
                <a:cs typeface="Jameel Noori Nastaleeq" panose="02000503000000020004" pitchFamily="2" charset="-78"/>
              </a:rPr>
              <a:t>٭میں اپنے ایمان پر کیسے عمل کرتی ہوں؟</a:t>
            </a:r>
          </a:p>
          <a:p>
            <a:pPr algn="r" rtl="1"/>
            <a:r>
              <a:rPr lang="ur-PK" sz="1400" dirty="0">
                <a:latin typeface="Jameel Noori Nastaleeq" panose="02000503000000020004" pitchFamily="2" charset="-78"/>
                <a:cs typeface="Jameel Noori Nastaleeq" panose="02000503000000020004" pitchFamily="2" charset="-78"/>
              </a:rPr>
              <a:t>٭ہم اپنے ایمان کو کن بنیادوں پر چیک کریں گے ؟ </a:t>
            </a:r>
            <a:endParaRPr lang="en-GB" sz="1400" dirty="0">
              <a:latin typeface="Jameel Noori Nastaleeq" panose="02000503000000020004" pitchFamily="2" charset="-78"/>
              <a:cs typeface="Jameel Noori Nastaleeq" panose="02000503000000020004" pitchFamily="2" charset="-78"/>
            </a:endParaRPr>
          </a:p>
          <a:p>
            <a:endParaRPr lang="en-GB"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B4F43-C296-4705-8FD3-19E10EEAEA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2256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جہاں اجتماعیت ہو گی جہاں افراد مل کر چلیں گے جہاں لوگوں کے معاملات ایک دوسرے کے ساتھ ہوں  گے     وہاں لازما  کچھ ایسی چیزیں بھی رونما ہوں گی جن سے کسی کو تکلیف پہنچ جائے ۔</a:t>
            </a:r>
            <a:r>
              <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rPr>
              <a:t>..</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کبھی امیر /ناظمہ کی بات سے دل دکھا کوئی غلط بات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کبھی مامور کی غلطی ناظمہ  کو پریشان کرے گی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طبیعت میں ابال آئے گا دل بے چین ہوگا  سارے کام کو اس غلطی کی بناء پر نقصان ہوا ۔کسی فرد کی غلطی سے پروگرام میں بڑی کمی رہ گئی ۔کوئی اطلاع دینا بھول گئیں کوئی انتظامی امور میں غلطی کر گئیں ۔کبھی غلط طریقے سے ٹوک دیا گیا کبھی سب کے سامنے بات کہہ دی گئی ۔اس طرح کے بہت سارے معاملات تحریکی ساتھیوں کے درمیان پیش آ جاتے ہیں اور دل بری طرح مضطرب ہوتا ہے کہ ہم بھی ایسے ہی رو دیئے اختیار   کریں ۔ہم بھی ترش روی سے پیش آئیں ہماری طرف سے بھی ان کو چوٹ لگے   </a:t>
            </a: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کسی قسم کی خبر ، اطلاع یا بیان کے سننے پر فوراً اس  کےسچ ہونے کا فیصلہ کر لینا بسا اوقات غلط نتائج تک پہنچا تاہے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اگر کبھی بہ تقاضائے بشریت  ساتھیوں میں</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رنجش ،کدورت یا جھگڑا پیدا ہو تو دوسری</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ساتھی بہنوں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کا کام یہ نہیں کہ وہ فتنہ کی آگ کو ہوا دینے میں لگ جائیں بلکہ ان کاکام یہ ہے کہ وہ بدگمانیوں کو دور کرنے ، دلوں کو قریب کرنے ، اشتعال کو رفع کرنے کی کوشش کریں یہاں تک کہ اخوت کا وہ تعلق بحال ہو جائے ۔ باہم بد گمانیاں نہ کی جائیں شکوک و شہبات کی فصل دلوں میں نہ اگائی جائے اور تہمتیں نہ تراشی جائیں اور نہ ادھر  اُدھر سے سن کر کسی تہمت کو بیان کیا جائے ۔ ایک دوسرے کی غیر حاضری میں اس کی برائیاں  بیان کر کے مزے نہ لئے جائیں کیونکہ یہ فعل اتنا ہی گھنا ونا ہے جتنا یہ  کہ آ دمی جس کی غیبت کر رہا ہے اسکی بوٹیاں نوچ نوچ کے کھائے ان تقاضوں کو جتنا زیا د ہ پیش نظر رکھا جئے گا تحریک کی وحدت اور رفقا کی اخوت اتنی ہی مستحکم ہو گی اور نظم امر و طاعت ٹھیک  طرح اپنا کام کرتا رہے گا۔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2D1B54E-B0CB-4A2E-8F8C-480C191635A4}" type="slidenum">
              <a:rPr lang="en-US" smtClean="0"/>
              <a:t>21</a:t>
            </a:fld>
            <a:endParaRPr lang="en-US"/>
          </a:p>
        </p:txBody>
      </p:sp>
    </p:spTree>
    <p:extLst>
      <p:ext uri="{BB962C8B-B14F-4D97-AF65-F5344CB8AC3E}">
        <p14:creationId xmlns:p14="http://schemas.microsoft.com/office/powerpoint/2010/main" val="3271475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ایک</a:t>
            </a:r>
            <a:r>
              <a:rPr lang="ur-PK" sz="1400" baseline="0" dirty="0">
                <a:latin typeface="Jameel Noori Nastaleeq" panose="02000503000000020004" pitchFamily="2" charset="-78"/>
                <a:cs typeface="Jameel Noori Nastaleeq" panose="02000503000000020004" pitchFamily="2" charset="-78"/>
              </a:rPr>
              <a:t> مکمل اسلامی زندگی کی عمارت اگر اٹھ سکتی ہے تو انہی بنیادوں پر اٹھ سکتی ہے ورنہ اس کے بغیر اس کام کا ہونا محال ہے جو انسان کی پوری انفرادی اور اجتماعی زندگی پر وسیع ہو جس کے مطابق انسان اپنے آپ کو اپنی ہر چیز کو اللہ کی ملک سمجھے اور اسے اپنا اور تمام دنیا کا مالک ،معبود ،مطاع اور امرو نہی تسلیم کرے </a:t>
            </a:r>
            <a:endParaRPr lang="en-GB"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B4F43-C296-4705-8FD3-19E10EEAEA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815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اس</a:t>
            </a:r>
            <a:r>
              <a:rPr lang="ur-PK" sz="1400" baseline="0" dirty="0">
                <a:latin typeface="Jameel Noori Nastaleeq" panose="02000503000000020004" pitchFamily="2" charset="-78"/>
                <a:cs typeface="Jameel Noori Nastaleeq" panose="02000503000000020004" pitchFamily="2" charset="-78"/>
              </a:rPr>
              <a:t> پروگرام میں ہم نے کیا کیا باتیں سیکھیں ؟</a:t>
            </a:r>
          </a:p>
          <a:p>
            <a:pPr marL="342900" indent="-342900" algn="r" rtl="1">
              <a:buFont typeface="+mj-lt"/>
              <a:buAutoNum type="arabicPeriod"/>
            </a:pPr>
            <a:r>
              <a:rPr lang="ur-PK" sz="1400" baseline="0" dirty="0">
                <a:latin typeface="Jameel Noori Nastaleeq" panose="02000503000000020004" pitchFamily="2" charset="-78"/>
                <a:cs typeface="Jameel Noori Nastaleeq" panose="02000503000000020004" pitchFamily="2" charset="-78"/>
              </a:rPr>
              <a:t> تعلق باللہ</a:t>
            </a:r>
          </a:p>
          <a:p>
            <a:pPr marL="342900" indent="-342900" algn="r" rtl="1">
              <a:buFont typeface="+mj-lt"/>
              <a:buAutoNum type="arabicPeriod"/>
            </a:pPr>
            <a:r>
              <a:rPr lang="ur-PK" sz="1400" baseline="0" dirty="0">
                <a:latin typeface="Jameel Noori Nastaleeq" panose="02000503000000020004" pitchFamily="2" charset="-78"/>
                <a:cs typeface="Jameel Noori Nastaleeq" panose="02000503000000020004" pitchFamily="2" charset="-78"/>
              </a:rPr>
              <a:t> اطاعت نظم </a:t>
            </a:r>
          </a:p>
          <a:p>
            <a:pPr marL="342900" indent="-342900" algn="r" rtl="1">
              <a:buFont typeface="+mj-lt"/>
              <a:buAutoNum type="arabicPeriod"/>
            </a:pPr>
            <a:r>
              <a:rPr lang="ur-PK" sz="1400" baseline="0" dirty="0">
                <a:latin typeface="Jameel Noori Nastaleeq" panose="02000503000000020004" pitchFamily="2" charset="-78"/>
                <a:cs typeface="Jameel Noori Nastaleeq" panose="02000503000000020004" pitchFamily="2" charset="-78"/>
              </a:rPr>
              <a:t> مجلسی اخلاقیات </a:t>
            </a:r>
          </a:p>
        </p:txBody>
      </p:sp>
      <p:sp>
        <p:nvSpPr>
          <p:cNvPr id="4" name="Slide Number Placeholder 3"/>
          <p:cNvSpPr>
            <a:spLocks noGrp="1"/>
          </p:cNvSpPr>
          <p:nvPr>
            <p:ph type="sldNum" sz="quarter" idx="10"/>
          </p:nvPr>
        </p:nvSpPr>
        <p:spPr/>
        <p:txBody>
          <a:bodyPr/>
          <a:lstStyle/>
          <a:p>
            <a:fld id="{82D1B54E-B0CB-4A2E-8F8C-480C191635A4}" type="slidenum">
              <a:rPr lang="en-US" smtClean="0"/>
              <a:t>25</a:t>
            </a:fld>
            <a:endParaRPr lang="en-US"/>
          </a:p>
        </p:txBody>
      </p:sp>
    </p:spTree>
    <p:extLst>
      <p:ext uri="{BB962C8B-B14F-4D97-AF65-F5344CB8AC3E}">
        <p14:creationId xmlns:p14="http://schemas.microsoft.com/office/powerpoint/2010/main" val="2744348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واضح رہے کہ اگر ہم تعلق باللہ کے اہتمام جماعت کی پاس داری اور مذکورہ بالا مجلسی اخلاقیات کی پوری پابندی کے ساتھ میدان میں اترے تو پھر ان شاء اللہ ناکامی کا ذرہ برابر بھی خدشیہ نہیں ہو سکتا خدا اگر ہمیں ان تین تقاضوں کو پورا کرنے کی توفیق دے تو یقین کر لیجئے کہ ہماری پونجی جسے ہم گردش میں لا رہے ہیں کئی گنا منافع لے کے لوٹے گی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2D1B54E-B0CB-4A2E-8F8C-480C191635A4}" type="slidenum">
              <a:rPr lang="en-US" smtClean="0"/>
              <a:t>26</a:t>
            </a:fld>
            <a:endParaRPr lang="en-US"/>
          </a:p>
        </p:txBody>
      </p:sp>
    </p:spTree>
    <p:extLst>
      <p:ext uri="{BB962C8B-B14F-4D97-AF65-F5344CB8AC3E}">
        <p14:creationId xmlns:p14="http://schemas.microsoft.com/office/powerpoint/2010/main" val="173913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aseline="0" dirty="0">
                <a:latin typeface="Jameel Noori Nastaleeq" panose="02000503000000020004" pitchFamily="2" charset="-78"/>
                <a:cs typeface="Jameel Noori Nastaleeq" panose="02000503000000020004" pitchFamily="2" charset="-78"/>
              </a:rPr>
              <a:t>ایک ہمارا دنیا کا گھر ہے اور ایک آخرت کا ہو گا اس میں سے کس کی سجاوٹ اور صفائی پر ہمارا وقت لگتاہے </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دنیا پر آخرت کو کتنی ترجیح دیتے ہیں ؟</a:t>
            </a:r>
            <a:endParaRPr lang="en-GB"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B4F43-C296-4705-8FD3-19E10EEAEA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444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بنیاد کار کی اہمیت</a:t>
            </a:r>
            <a:endParaRPr lang="en-GB" sz="1400" dirty="0">
              <a:latin typeface="Jameel Noori Nastaleeq" panose="02000503000000020004" pitchFamily="2" charset="-78"/>
              <a:cs typeface="Jameel Noori Nastaleeq" panose="02000503000000020004"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400" dirty="0">
                <a:latin typeface="Jameel Noori Nastaleeq" pitchFamily="2" charset="-78"/>
                <a:cs typeface="Jameel Noori Nastaleeq" pitchFamily="2" charset="-78"/>
              </a:rPr>
              <a:t>عمارت کی مضبوطی مطلوب ہو تو  اس کی بنیاد اس کی شایان شان حد تک گہری اور مستحکم بنائی جانی چاہیئے </a:t>
            </a:r>
            <a:endParaRPr lang="en-GB" sz="1400" dirty="0">
              <a:latin typeface="Jameel Noori Nastaleeq" panose="02000503000000020004" pitchFamily="2" charset="-78"/>
              <a:cs typeface="Jameel Noori Nastaleeq" panose="02000503000000020004" pitchFamily="2" charset="-78"/>
            </a:endParaRPr>
          </a:p>
          <a:p>
            <a:pPr algn="r" rtl="1"/>
            <a:r>
              <a:rPr lang="ur-PK" sz="1400" dirty="0">
                <a:latin typeface="Jameel Noori Nastaleeq" pitchFamily="2" charset="-78"/>
                <a:cs typeface="Jameel Noori Nastaleeq" pitchFamily="2" charset="-78"/>
              </a:rPr>
              <a:t>اس سے بے پروائی کی بدولت بسا اوقات ساری زندگی کی  جا نفشانیوں اور قربانیوں پر پانی پھر جاتا ہے </a:t>
            </a:r>
          </a:p>
          <a:p>
            <a:pPr algn="r" rtl="1"/>
            <a:r>
              <a:rPr lang="ur-PK" sz="1400" dirty="0">
                <a:latin typeface="Jameel Noori Nastaleeq" pitchFamily="2" charset="-78"/>
                <a:cs typeface="Jameel Noori Nastaleeq" pitchFamily="2" charset="-78"/>
              </a:rPr>
              <a:t>اللہ</a:t>
            </a:r>
            <a:r>
              <a:rPr lang="ur-PK" sz="1400" baseline="0" dirty="0">
                <a:latin typeface="Jameel Noori Nastaleeq" pitchFamily="2" charset="-78"/>
                <a:cs typeface="Jameel Noori Nastaleeq" pitchFamily="2" charset="-78"/>
              </a:rPr>
              <a:t> پر ایمان بنیاد کی حیثیت رکھتاہے یہ ایمان جتنا گہرا ہو گااتنی ہی ہماری ایمانی زندگی کی عمارت مضبوط ہو گی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B4F43-C296-4705-8FD3-19E10EEAEA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395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400" dirty="0">
                <a:latin typeface="Jameel Noori Nastaleeq" panose="02000503000000020004" pitchFamily="2" charset="-78"/>
                <a:cs typeface="Jameel Noori Nastaleeq" panose="02000503000000020004" pitchFamily="2" charset="-78"/>
              </a:rPr>
              <a:t>اہل ایمان کی صفات اور خصوصیات والی آیات میں اپنے آپ کو رکھ کردیکھیں ان خصوصیات کو اپنے اندر پیدا کریں </a:t>
            </a:r>
            <a:endParaRPr lang="en-GB" sz="1400" dirty="0">
              <a:latin typeface="Jameel Noori Nastaleeq" panose="02000503000000020004" pitchFamily="2" charset="-78"/>
              <a:cs typeface="Jameel Noori Nastaleeq" panose="02000503000000020004" pitchFamily="2" charset="-78"/>
            </a:endParaRPr>
          </a:p>
          <a:p>
            <a:pPr algn="r" rtl="1"/>
            <a:endParaRPr lang="en-GB"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B4F43-C296-4705-8FD3-19E10EEAEA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4651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B4F43-C296-4705-8FD3-19E10EEAEA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208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علم</a:t>
            </a:r>
            <a:r>
              <a:rPr lang="ur-PK" sz="1400" baseline="0" dirty="0">
                <a:latin typeface="Jameel Noori Nastaleeq" panose="02000503000000020004" pitchFamily="2" charset="-78"/>
                <a:cs typeface="Jameel Noori Nastaleeq" panose="02000503000000020004" pitchFamily="2" charset="-78"/>
              </a:rPr>
              <a:t> حاصل کریں </a:t>
            </a:r>
            <a:r>
              <a:rPr lang="ur-PK" sz="1400" dirty="0">
                <a:latin typeface="Jameel Noori Nastaleeq" panose="02000503000000020004" pitchFamily="2" charset="-78"/>
                <a:cs typeface="Jameel Noori Nastaleeq" panose="02000503000000020004" pitchFamily="2" charset="-78"/>
              </a:rPr>
              <a:t>عقلی دلیلوں کی ذریعے</a:t>
            </a:r>
            <a:endParaRPr lang="en-US" sz="1400" dirty="0">
              <a:latin typeface="Jameel Noori Nastaleeq" panose="02000503000000020004" pitchFamily="2" charset="-78"/>
              <a:cs typeface="Jameel Noori Nastaleeq" panose="02000503000000020004"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400" dirty="0">
                <a:latin typeface="Jameel Noori Nastaleeq" panose="02000503000000020004" pitchFamily="2" charset="-78"/>
                <a:cs typeface="Jameel Noori Nastaleeq" panose="02000503000000020004" pitchFamily="2" charset="-78"/>
              </a:rPr>
              <a:t>شریعت کے احکام و قوانین سیکھیں ان قوانین کی حکمت کو سمجھیں</a:t>
            </a:r>
            <a:endParaRPr lang="en-US" sz="1400" dirty="0">
              <a:latin typeface="Jameel Noori Nastaleeq" panose="02000503000000020004" pitchFamily="2" charset="-78"/>
              <a:cs typeface="Jameel Noori Nastaleeq" panose="02000503000000020004" pitchFamily="2" charset="-78"/>
            </a:endParaRPr>
          </a:p>
          <a:p>
            <a:pPr algn="r" rtl="1"/>
            <a:r>
              <a:rPr lang="ur-PK" sz="1400" dirty="0">
                <a:latin typeface="Jameel Noori Nastaleeq" panose="02000503000000020004" pitchFamily="2" charset="-78"/>
                <a:cs typeface="Jameel Noori Nastaleeq" panose="02000503000000020004" pitchFamily="2" charset="-78"/>
              </a:rPr>
              <a:t>عملی ذمہ</a:t>
            </a:r>
            <a:r>
              <a:rPr lang="ur-PK" sz="1400" baseline="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داریوں کو سمجھیں</a:t>
            </a:r>
          </a:p>
          <a:p>
            <a:pPr algn="r" rtl="1"/>
            <a:r>
              <a:rPr lang="ur-PK" sz="1400" dirty="0">
                <a:latin typeface="Jameel Noori Nastaleeq" panose="02000503000000020004" pitchFamily="2" charset="-78"/>
                <a:cs typeface="Jameel Noori Nastaleeq" panose="02000503000000020004" pitchFamily="2" charset="-78"/>
              </a:rPr>
              <a:t>حالات</a:t>
            </a:r>
            <a:r>
              <a:rPr lang="ur-PK" sz="1400" baseline="0" dirty="0">
                <a:latin typeface="Jameel Noori Nastaleeq" panose="02000503000000020004" pitchFamily="2" charset="-78"/>
                <a:cs typeface="Jameel Noori Nastaleeq" panose="02000503000000020004" pitchFamily="2" charset="-78"/>
              </a:rPr>
              <a:t> حاضرہ کی آپ کو کیا معلومات ہیں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B4F43-C296-4705-8FD3-19E10EEAEA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25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قرآن</a:t>
            </a:r>
            <a:r>
              <a:rPr lang="ur-PK" sz="1400" baseline="0" dirty="0">
                <a:latin typeface="Jameel Noori Nastaleeq" panose="02000503000000020004" pitchFamily="2" charset="-78"/>
                <a:cs typeface="Jameel Noori Nastaleeq" panose="02000503000000020004" pitchFamily="2" charset="-78"/>
              </a:rPr>
              <a:t> پر تدبر اور فہم سے ایمان مضبوط ہوتا ہے ، قرآن میں اللہ تعالیٰ نے بار بار کہا ہے اس میں روشن نشانیاں ہیں ۔۔</a:t>
            </a:r>
          </a:p>
          <a:p>
            <a:pPr algn="r" rtl="1"/>
            <a:r>
              <a:rPr lang="ur-PK" sz="1400" dirty="0">
                <a:effectLst/>
                <a:latin typeface="Attari_Quraan_Word" panose="02000000000000000000" pitchFamily="2" charset="-78"/>
                <a:cs typeface="Attari_Quraan_Word" panose="02000000000000000000" pitchFamily="2" charset="-78"/>
              </a:rPr>
              <a:t>اللَّـهُ الَّذِي رَفَعَ السَّمَاوَاتِ بِغَيْرِ عَمَدٍ تَرَوْنَهَا ۖ ثُمَّ اسْتَوَىٰ عَلَى الْعَرْشِ ۖ وَسَخَّرَ الشَّمْسَ وَالْقَمَرَ ۖ كُلٌّ يَجْرِي لِأَجَلٍ مُّسَمًّى ۚ يُدَبِّرُ الْأَمْرَ يُفَصِّلُ الْآيَاتِ لَعَلَّكُم بِلِقَاءِ رَبِّكُمْ تُوقِنُونَ ﴿</a:t>
            </a:r>
            <a:r>
              <a:rPr lang="ur-PK" sz="1400" dirty="0">
                <a:effectLst/>
                <a:latin typeface="Attari_Quraan_Word" panose="02000000000000000000" pitchFamily="2" charset="-78"/>
                <a:cs typeface="Attari_Quraan_Word" panose="02000000000000000000" pitchFamily="2" charset="-78"/>
                <a:hlinkClick r:id="rId3"/>
              </a:rPr>
              <a:t>٢</a:t>
            </a:r>
            <a:r>
              <a:rPr lang="ur-PK" sz="1400" dirty="0">
                <a:effectLst/>
                <a:latin typeface="Attari_Quraan_Word" panose="02000000000000000000" pitchFamily="2" charset="-78"/>
                <a:cs typeface="Attari_Quraan_Word" panose="02000000000000000000" pitchFamily="2" charset="-78"/>
              </a:rPr>
              <a:t>﴾</a:t>
            </a:r>
          </a:p>
          <a:p>
            <a:pPr algn="r" rtl="1"/>
            <a:r>
              <a:rPr lang="ur-PK" sz="1400" dirty="0">
                <a:effectLst/>
                <a:latin typeface="Jameel Noori Nastaleeq" panose="02000503000000020004" pitchFamily="2" charset="-78"/>
                <a:cs typeface="Jameel Noori Nastaleeq" panose="02000503000000020004" pitchFamily="2" charset="-78"/>
              </a:rPr>
              <a:t>وہ نشانیاں کھول کھول کر بیان کرتا ہے، شاید کہ تم اپنے رب کی ملاقات کا یقین کرو ۔(سورہ الرعد2 )</a:t>
            </a:r>
          </a:p>
          <a:p>
            <a:pPr algn="r" rtl="1"/>
            <a:r>
              <a:rPr lang="ur-PK" sz="1400" dirty="0">
                <a:effectLst/>
                <a:latin typeface="Jameel Noori Nastaleeq" panose="02000503000000020004" pitchFamily="2" charset="-78"/>
                <a:cs typeface="Jameel Noori Nastaleeq" panose="02000503000000020004" pitchFamily="2" charset="-78"/>
              </a:rPr>
              <a:t>آیت 3 اور 4 میں بھی</a:t>
            </a:r>
            <a:r>
              <a:rPr lang="ur-PK" sz="1400" baseline="0" dirty="0">
                <a:effectLst/>
                <a:latin typeface="Jameel Noori Nastaleeq" panose="02000503000000020004" pitchFamily="2" charset="-78"/>
                <a:cs typeface="Jameel Noori Nastaleeq" panose="02000503000000020004" pitchFamily="2" charset="-78"/>
              </a:rPr>
              <a:t> اللہ تعالیٰ نے نشانیوں پر  غور کرنے کو کہا ہے ۔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2D1B54E-B0CB-4A2E-8F8C-480C191635A4}" type="slidenum">
              <a:rPr lang="en-US" smtClean="0"/>
              <a:t>9</a:t>
            </a:fld>
            <a:endParaRPr lang="en-US"/>
          </a:p>
        </p:txBody>
      </p:sp>
    </p:spTree>
    <p:extLst>
      <p:ext uri="{BB962C8B-B14F-4D97-AF65-F5344CB8AC3E}">
        <p14:creationId xmlns:p14="http://schemas.microsoft.com/office/powerpoint/2010/main" val="379182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400" dirty="0">
                <a:latin typeface="Jameel Noori Nastaleeq" panose="02000503000000020004" pitchFamily="2" charset="-78"/>
                <a:cs typeface="Jameel Noori Nastaleeq" panose="02000503000000020004" pitchFamily="2" charset="-78"/>
              </a:rPr>
              <a:t>رب س</a:t>
            </a:r>
            <a:r>
              <a:rPr lang="ur-PK" sz="1400" dirty="0">
                <a:latin typeface="Jameel Noori Nastaleeq" panose="02000503000000020004" pitchFamily="2" charset="-78"/>
                <a:cs typeface="Jameel Noori Nastaleeq" panose="02000503000000020004" pitchFamily="2" charset="-78"/>
              </a:rPr>
              <a:t>ے</a:t>
            </a:r>
            <a:r>
              <a:rPr lang="ar-AE" sz="1400" dirty="0">
                <a:latin typeface="Jameel Noori Nastaleeq" panose="02000503000000020004" pitchFamily="2" charset="-78"/>
                <a:cs typeface="Jameel Noori Nastaleeq" panose="02000503000000020004" pitchFamily="2" charset="-78"/>
              </a:rPr>
              <a:t> واقفیت ک</a:t>
            </a:r>
            <a:r>
              <a:rPr lang="ur-PK" sz="1400" dirty="0">
                <a:latin typeface="Jameel Noori Nastaleeq" panose="02000503000000020004" pitchFamily="2" charset="-78"/>
                <a:cs typeface="Jameel Noori Nastaleeq" panose="02000503000000020004" pitchFamily="2" charset="-78"/>
              </a:rPr>
              <a:t>ے </a:t>
            </a:r>
            <a:r>
              <a:rPr lang="ar-AE" sz="1400" dirty="0">
                <a:latin typeface="Jameel Noori Nastaleeq" panose="02000503000000020004" pitchFamily="2" charset="-78"/>
                <a:cs typeface="Jameel Noori Nastaleeq" panose="02000503000000020004" pitchFamily="2" charset="-78"/>
              </a:rPr>
              <a:t>بعد اس سی بےنیازی نہیں برتی جا</a:t>
            </a:r>
            <a:r>
              <a:rPr lang="ur-PK" sz="1400" dirty="0">
                <a:latin typeface="Jameel Noori Nastaleeq" panose="02000503000000020004" pitchFamily="2" charset="-78"/>
                <a:cs typeface="Jameel Noori Nastaleeq" panose="02000503000000020004" pitchFamily="2" charset="-78"/>
              </a:rPr>
              <a:t>ئ</a:t>
            </a:r>
            <a:r>
              <a:rPr lang="ar-AE" sz="1400" dirty="0">
                <a:latin typeface="Jameel Noori Nastaleeq" panose="02000503000000020004" pitchFamily="2" charset="-78"/>
                <a:cs typeface="Jameel Noori Nastaleeq" panose="02000503000000020004" pitchFamily="2" charset="-78"/>
              </a:rPr>
              <a:t>ے بلکہ ایک مجسم</a:t>
            </a:r>
            <a:r>
              <a:rPr lang="ur-PK" sz="1400" dirty="0">
                <a:latin typeface="Jameel Noori Nastaleeq" panose="02000503000000020004" pitchFamily="2" charset="-78"/>
                <a:cs typeface="Jameel Noori Nastaleeq" panose="02000503000000020004" pitchFamily="2" charset="-78"/>
              </a:rPr>
              <a:t> </a:t>
            </a:r>
            <a:r>
              <a:rPr lang="ar-AE" sz="1400" dirty="0">
                <a:latin typeface="Jameel Noori Nastaleeq" panose="02000503000000020004" pitchFamily="2" charset="-78"/>
                <a:cs typeface="Jameel Noori Nastaleeq" panose="02000503000000020004" pitchFamily="2" charset="-78"/>
              </a:rPr>
              <a:t>حقیقت کی شکل میں ہر وقت نگاہوں کی سامنے موجود رہے </a:t>
            </a:r>
            <a:r>
              <a:rPr lang="en-US" sz="1400" dirty="0">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ا</a:t>
            </a:r>
            <a:r>
              <a:rPr lang="ar-AE" sz="1400" dirty="0">
                <a:latin typeface="Jameel Noori Nastaleeq" panose="02000503000000020004" pitchFamily="2" charset="-78"/>
                <a:cs typeface="Jameel Noori Nastaleeq" panose="02000503000000020004" pitchFamily="2" charset="-78"/>
              </a:rPr>
              <a:t>لله</a:t>
            </a:r>
            <a:r>
              <a:rPr lang="ur-PK" sz="1400" dirty="0">
                <a:latin typeface="Jameel Noori Nastaleeq" panose="02000503000000020004" pitchFamily="2" charset="-78"/>
                <a:cs typeface="Jameel Noori Nastaleeq" panose="02000503000000020004" pitchFamily="2" charset="-78"/>
              </a:rPr>
              <a:t> کو</a:t>
            </a:r>
            <a:r>
              <a:rPr lang="ur-PK" sz="1400" baseline="0" dirty="0">
                <a:latin typeface="Jameel Noori Nastaleeq" panose="02000503000000020004" pitchFamily="2" charset="-78"/>
                <a:cs typeface="Jameel Noori Nastaleeq" panose="02000503000000020004" pitchFamily="2" charset="-78"/>
              </a:rPr>
              <a:t> </a:t>
            </a:r>
            <a:r>
              <a:rPr lang="ar-AE" sz="1400" dirty="0">
                <a:latin typeface="Jameel Noori Nastaleeq" panose="02000503000000020004" pitchFamily="2" charset="-78"/>
                <a:cs typeface="Jameel Noori Nastaleeq" panose="02000503000000020004" pitchFamily="2" charset="-78"/>
              </a:rPr>
              <a:t>  یاد</a:t>
            </a:r>
            <a:r>
              <a:rPr lang="ur-PK" sz="1400" dirty="0">
                <a:latin typeface="Jameel Noori Nastaleeq" panose="02000503000000020004" pitchFamily="2" charset="-78"/>
                <a:cs typeface="Jameel Noori Nastaleeq" panose="02000503000000020004" pitchFamily="2" charset="-78"/>
              </a:rPr>
              <a:t> کرنے اور اللہ کے</a:t>
            </a:r>
            <a:r>
              <a:rPr lang="ur-PK" sz="1400" baseline="0" dirty="0">
                <a:latin typeface="Jameel Noori Nastaleeq" panose="02000503000000020004" pitchFamily="2" charset="-78"/>
                <a:cs typeface="Jameel Noori Nastaleeq" panose="02000503000000020004" pitchFamily="2" charset="-78"/>
              </a:rPr>
              <a:t> یاد </a:t>
            </a:r>
            <a:r>
              <a:rPr lang="ar-AE" sz="1400" dirty="0">
                <a:latin typeface="Jameel Noori Nastaleeq" panose="02000503000000020004" pitchFamily="2" charset="-78"/>
                <a:cs typeface="Jameel Noori Nastaleeq" panose="02000503000000020004" pitchFamily="2" charset="-78"/>
              </a:rPr>
              <a:t> رہ</a:t>
            </a:r>
            <a:r>
              <a:rPr lang="ur-PK" sz="1400" dirty="0">
                <a:latin typeface="Jameel Noori Nastaleeq" panose="02000503000000020004" pitchFamily="2" charset="-78"/>
                <a:cs typeface="Jameel Noori Nastaleeq" panose="02000503000000020004" pitchFamily="2" charset="-78"/>
              </a:rPr>
              <a:t>ن</a:t>
            </a:r>
            <a:r>
              <a:rPr lang="ar-AE" sz="1400" dirty="0">
                <a:latin typeface="Jameel Noori Nastaleeq" panose="02000503000000020004" pitchFamily="2" charset="-78"/>
                <a:cs typeface="Jameel Noori Nastaleeq" panose="02000503000000020004" pitchFamily="2" charset="-78"/>
              </a:rPr>
              <a:t>ے </a:t>
            </a:r>
            <a:r>
              <a:rPr lang="ur-PK" sz="1400" dirty="0">
                <a:latin typeface="Jameel Noori Nastaleeq" panose="02000503000000020004" pitchFamily="2" charset="-78"/>
                <a:cs typeface="Jameel Noori Nastaleeq" panose="02000503000000020004" pitchFamily="2" charset="-78"/>
              </a:rPr>
              <a:t>میں فرق ہے مومن کبھی کبھار اللہ کو یاد نہیں کرتا بلکہ اسے ہمیشہ اللہ یاد رہتا ہے تعلق باللہ کے</a:t>
            </a:r>
            <a:r>
              <a:rPr lang="ur-PK" sz="1400" baseline="0" dirty="0">
                <a:latin typeface="Jameel Noori Nastaleeq" panose="02000503000000020004" pitchFamily="2" charset="-78"/>
                <a:cs typeface="Jameel Noori Nastaleeq" panose="02000503000000020004" pitchFamily="2" charset="-78"/>
              </a:rPr>
              <a:t> لئے بنیادی ضرورت ہمہ وقت ذکر و دعا کی ہے </a:t>
            </a:r>
            <a:r>
              <a:rPr lang="en-US" sz="1400" baseline="0" dirty="0">
                <a:latin typeface="Jameel Noori Nastaleeq" panose="02000503000000020004" pitchFamily="2" charset="-78"/>
                <a:cs typeface="Jameel Noori Nastaleeq" panose="02000503000000020004" pitchFamily="2" charset="-78"/>
              </a:rPr>
              <a:t>….</a:t>
            </a:r>
            <a:r>
              <a:rPr lang="ar-AE" sz="1400" dirty="0">
                <a:latin typeface="Jameel Noori Nastaleeq" panose="02000503000000020004" pitchFamily="2" charset="-78"/>
                <a:cs typeface="Jameel Noori Nastaleeq" panose="02000503000000020004" pitchFamily="2" charset="-78"/>
              </a:rPr>
              <a:t>ہر کام کی دوران </a:t>
            </a:r>
            <a:r>
              <a:rPr lang="ur-PK" sz="1400" dirty="0">
                <a:latin typeface="Jameel Noori Nastaleeq" panose="02000503000000020004" pitchFamily="2" charset="-78"/>
                <a:cs typeface="Jameel Noori Nastaleeq" panose="02000503000000020004" pitchFamily="2" charset="-78"/>
              </a:rPr>
              <a:t> اللہ</a:t>
            </a:r>
            <a:r>
              <a:rPr lang="ur-PK" sz="1400" baseline="0" dirty="0">
                <a:latin typeface="Jameel Noori Nastaleeq" panose="02000503000000020004" pitchFamily="2" charset="-78"/>
                <a:cs typeface="Jameel Noori Nastaleeq" panose="02000503000000020004" pitchFamily="2" charset="-78"/>
              </a:rPr>
              <a:t> کا ذکر کرتی رہیں نبیﷺ نے صبح سے شام تک پیش آنے والے مراحل کے لئے کوئی نہ کوئی دعا سکھائی ہے ان کا ورد کریں اور شعوری طور سے کریں ، ہر لمحے اپنے ایمان ، اخلاق،صبر، توکل، اور اطاعت  نظم کی مضبوطی کے لئے دعائیں کرنا بہت فائدے مند ہے لیکن جو دعا شعوری نہ ہو وہ کوئی اثر نہیں رکھے گی۔ </a:t>
            </a:r>
            <a:endParaRPr lang="ur-PK" sz="1400" dirty="0">
              <a:latin typeface="Jameel Noori Nastaleeq" panose="02000503000000020004" pitchFamily="2" charset="-78"/>
              <a:cs typeface="Jameel Noori Nastaleeq" panose="02000503000000020004" pitchFamily="2" charset="-78"/>
            </a:endParaRPr>
          </a:p>
          <a:p>
            <a:pPr algn="r" rtl="1"/>
            <a:r>
              <a:rPr lang="ur-PK" sz="1400" dirty="0">
                <a:latin typeface="Attari_Quraan_Word" panose="02000000000000000000" pitchFamily="2" charset="-78"/>
                <a:cs typeface="Attari_Quraan_Word" panose="02000000000000000000" pitchFamily="2" charset="-78"/>
              </a:rPr>
              <a:t>وَ الَّذِیۡنَ اٰمَنُوۡۤا اَشَدُّ حُبًّا لِّلّٰہِ ؕ(البقرۃ165)</a:t>
            </a:r>
          </a:p>
          <a:p>
            <a:pPr algn="r" rtl="1"/>
            <a:r>
              <a:rPr lang="ur-PK" sz="1400" dirty="0">
                <a:latin typeface="Jameel Noori Nastaleeq" panose="02000503000000020004" pitchFamily="2" charset="-78"/>
                <a:cs typeface="Jameel Noori Nastaleeq" panose="02000503000000020004" pitchFamily="2" charset="-78"/>
              </a:rPr>
              <a:t>ایمان رکھنے والے لوگ سب سے بڑھ کر اللہ کو محبوب رکھتے ہیں۔</a:t>
            </a:r>
            <a:br>
              <a:rPr lang="en-US" sz="1400" dirty="0">
                <a:latin typeface="Jameel Noori Nastaleeq" panose="02000503000000020004" pitchFamily="2" charset="-78"/>
                <a:cs typeface="Jameel Noori Nastaleeq" panose="02000503000000020004" pitchFamily="2" charset="-78"/>
              </a:rPr>
            </a:br>
            <a:r>
              <a:rPr lang="ur-PK" sz="1400" dirty="0">
                <a:latin typeface="Jameel Noori Nastaleeq" panose="02000503000000020004" pitchFamily="2" charset="-78"/>
                <a:cs typeface="Jameel Noori Nastaleeq" panose="02000503000000020004" pitchFamily="2" charset="-78"/>
              </a:rPr>
              <a:t>مثال</a:t>
            </a:r>
            <a:br>
              <a:rPr lang="ar-AE" sz="1400" dirty="0">
                <a:latin typeface="Jameel Noori Nastaleeq" panose="02000503000000020004" pitchFamily="2" charset="-78"/>
                <a:cs typeface="Jameel Noori Nastaleeq" panose="02000503000000020004" pitchFamily="2" charset="-78"/>
              </a:rPr>
            </a:br>
            <a:r>
              <a:rPr lang="ar-AE" sz="1400" dirty="0">
                <a:latin typeface="Jameel Noori Nastaleeq" panose="02000503000000020004" pitchFamily="2" charset="-78"/>
                <a:cs typeface="Jameel Noori Nastaleeq" panose="02000503000000020004" pitchFamily="2" charset="-78"/>
              </a:rPr>
              <a:t>پیاسا پیاس کی شدت میں اپنے ارد گرد </a:t>
            </a:r>
            <a:r>
              <a:rPr lang="ur-PK" sz="1400" dirty="0">
                <a:latin typeface="Jameel Noori Nastaleeq" panose="02000503000000020004" pitchFamily="2" charset="-78"/>
                <a:cs typeface="Jameel Noori Nastaleeq" panose="02000503000000020004" pitchFamily="2" charset="-78"/>
              </a:rPr>
              <a:t> کی ہ</a:t>
            </a:r>
            <a:r>
              <a:rPr lang="ar-AE" sz="1400" dirty="0">
                <a:latin typeface="Jameel Noori Nastaleeq" panose="02000503000000020004" pitchFamily="2" charset="-78"/>
                <a:cs typeface="Jameel Noori Nastaleeq" panose="02000503000000020004" pitchFamily="2" charset="-78"/>
              </a:rPr>
              <a:t>ر چیز سے غافل ہو سکتا ہے مگر یہ ناممکن ہے کہ وہ</a:t>
            </a:r>
            <a:r>
              <a:rPr lang="ur-PK" sz="1400" baseline="0" dirty="0">
                <a:latin typeface="Jameel Noori Nastaleeq" panose="02000503000000020004" pitchFamily="2" charset="-78"/>
                <a:cs typeface="Jameel Noori Nastaleeq" panose="02000503000000020004" pitchFamily="2" charset="-78"/>
              </a:rPr>
              <a:t> </a:t>
            </a:r>
            <a:r>
              <a:rPr lang="ar-AE" sz="1400" dirty="0">
                <a:latin typeface="Jameel Noori Nastaleeq" panose="02000503000000020004" pitchFamily="2" charset="-78"/>
                <a:cs typeface="Jameel Noori Nastaleeq" panose="02000503000000020004" pitchFamily="2" charset="-78"/>
              </a:rPr>
              <a:t>پانی کہ ذکر و فکر سےآزاد ہو جا</a:t>
            </a:r>
            <a:r>
              <a:rPr lang="ur-PK" sz="1400" dirty="0">
                <a:latin typeface="Jameel Noori Nastaleeq" panose="02000503000000020004" pitchFamily="2" charset="-78"/>
                <a:cs typeface="Jameel Noori Nastaleeq" panose="02000503000000020004" pitchFamily="2" charset="-78"/>
              </a:rPr>
              <a:t>ئے۔۔۔</a:t>
            </a:r>
            <a:r>
              <a:rPr lang="ar-AE" sz="1400" dirty="0">
                <a:latin typeface="Jameel Noori Nastaleeq" panose="02000503000000020004" pitchFamily="2" charset="-78"/>
                <a:cs typeface="Jameel Noori Nastaleeq" panose="02000503000000020004" pitchFamily="2" charset="-78"/>
              </a:rPr>
              <a:t>حالانکہ پانی اس کے سامنے موجود بھی نہیں</a:t>
            </a:r>
            <a:endParaRPr lang="ur-PK" sz="1400" dirty="0">
              <a:latin typeface="Jameel Noori Nastaleeq" panose="02000503000000020004" pitchFamily="2" charset="-78"/>
              <a:cs typeface="Jameel Noori Nastaleeq" panose="02000503000000020004" pitchFamily="2" charset="-78"/>
            </a:endParaRPr>
          </a:p>
          <a:p>
            <a:pPr algn="r" rtl="1"/>
            <a:r>
              <a:rPr lang="ur-PK" sz="1400" b="1" dirty="0">
                <a:latin typeface="Jameel Noori Nastaleeq" panose="02000503000000020004" pitchFamily="2" charset="-78"/>
                <a:cs typeface="Jameel Noori Nastaleeq" panose="02000503000000020004" pitchFamily="2" charset="-78"/>
              </a:rPr>
              <a:t>محبت الہی کو کس معیار پر جانچیں</a:t>
            </a:r>
            <a:r>
              <a:rPr lang="ur-PK" sz="1400" b="1" baseline="0" dirty="0">
                <a:latin typeface="Jameel Noori Nastaleeq" panose="02000503000000020004" pitchFamily="2" charset="-78"/>
                <a:cs typeface="Jameel Noori Nastaleeq" panose="02000503000000020004" pitchFamily="2" charset="-78"/>
              </a:rPr>
              <a:t> گے ؟</a:t>
            </a:r>
            <a:endParaRPr lang="en-US" sz="1400" b="1" dirty="0">
              <a:latin typeface="Jameel Noori Nastaleeq" panose="02000503000000020004" pitchFamily="2" charset="-78"/>
              <a:cs typeface="Jameel Noori Nastaleeq" panose="02000503000000020004" pitchFamily="2" charset="-78"/>
            </a:endParaRPr>
          </a:p>
          <a:p>
            <a:pPr algn="r" rtl="1"/>
            <a:r>
              <a:rPr lang="ur-PK" sz="1400" dirty="0">
                <a:latin typeface="Jameel Noori Nastaleeq" panose="02000503000000020004" pitchFamily="2" charset="-78"/>
                <a:cs typeface="Jameel Noori Nastaleeq" panose="02000503000000020004" pitchFamily="2" charset="-78"/>
              </a:rPr>
              <a:t>خواہشات</a:t>
            </a:r>
          </a:p>
          <a:p>
            <a:pPr algn="r" rtl="1"/>
            <a:r>
              <a:rPr lang="ur-PK" sz="1400" dirty="0">
                <a:latin typeface="Jameel Noori Nastaleeq" panose="02000503000000020004" pitchFamily="2" charset="-78"/>
                <a:cs typeface="Jameel Noori Nastaleeq" panose="02000503000000020004" pitchFamily="2" charset="-78"/>
              </a:rPr>
              <a:t>رجحانات</a:t>
            </a:r>
          </a:p>
          <a:p>
            <a:pPr algn="r" rtl="1"/>
            <a:r>
              <a:rPr lang="ur-PK" sz="1400" dirty="0">
                <a:latin typeface="Jameel Noori Nastaleeq" panose="02000503000000020004" pitchFamily="2" charset="-78"/>
                <a:cs typeface="Jameel Noori Nastaleeq" panose="02000503000000020004" pitchFamily="2" charset="-78"/>
              </a:rPr>
              <a:t>فیصلے</a:t>
            </a:r>
          </a:p>
          <a:p>
            <a:pPr algn="r" rtl="1"/>
            <a:r>
              <a:rPr lang="ur-PK" sz="1400" dirty="0">
                <a:latin typeface="Jameel Noori Nastaleeq" panose="02000503000000020004" pitchFamily="2" charset="-78"/>
                <a:cs typeface="Jameel Noori Nastaleeq" panose="02000503000000020004" pitchFamily="2" charset="-78"/>
              </a:rPr>
              <a:t>تمام چیزیں رضائے الہی کے تابع ہیں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F1F18-10A8-4AC3-82B3-1C29038BD0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55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939" y="-1"/>
            <a:ext cx="9148136" cy="6922236"/>
            <a:chOff x="-939" y="-1"/>
            <a:chExt cx="9148136" cy="6922236"/>
          </a:xfrm>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srgbClr val="F8B323">
                    <a:lumMod val="50000"/>
                  </a:srgbClr>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srgbClr val="F8B323">
                  <a:lumMod val="50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8B323">
                  <a:lumMod val="50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srgbClr val="F8B323">
                    <a:lumMod val="50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8B323">
                  <a:lumMod val="50000"/>
                </a:srgbClr>
              </a:solidFill>
              <a:effectLst/>
              <a:uLnTx/>
              <a:uFillTx/>
              <a:latin typeface="Gill Sans MT" panose="020B0502020104020203"/>
              <a:ea typeface="+mn-ea"/>
              <a:cs typeface="+mn-cs"/>
            </a:endParaRPr>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21776359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0849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2200275" y="6296616"/>
            <a:ext cx="446968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9193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479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1" y="0"/>
            <a:ext cx="9144000" cy="6907530"/>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srgbClr val="F3F3F2"/>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srgbClr val="F3F3F2"/>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3F3F2"/>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srgbClr val="F3F3F2"/>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3F3F2"/>
              </a:solidFill>
              <a:effectLst/>
              <a:uLnTx/>
              <a:uFillTx/>
              <a:latin typeface="Gill Sans MT" panose="020B0502020104020203"/>
              <a:ea typeface="+mn-ea"/>
              <a:cs typeface="+mn-cs"/>
            </a:endParaRPr>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6904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5523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18396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6824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523554508"/>
      </p:ext>
    </p:extLst>
  </p:cSld>
  <p:clrMapOvr>
    <a:masterClrMapping/>
  </p:clrMapOvr>
  <p:extLst>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215359926"/>
      </p:ext>
    </p:extLst>
  </p:cSld>
  <p:clrMapOvr>
    <a:masterClrMapping/>
  </p:clrMapOvr>
  <p:extLst>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4822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1CF191-FB97-42F6-A8C0-201679573EE3}" type="datetimeFigureOut">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12/26/2019</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DB58C6-9AF3-40A8-BE2E-B302F7A9D19C}"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41966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13" orient="horz" pos="2160">
          <p15:clr>
            <a:srgbClr val="F26B43"/>
          </p15:clr>
        </p15:guide>
        <p15:guide id="14" pos="1386">
          <p15:clr>
            <a:srgbClr val="F26B43"/>
          </p15:clr>
        </p15:guide>
        <p15:guide id="15" orient="horz" pos="3960">
          <p15:clr>
            <a:srgbClr val="F26B43"/>
          </p15:clr>
        </p15:guide>
        <p15:guide id="16" orient="horz" pos="1536">
          <p15:clr>
            <a:srgbClr val="F26B43"/>
          </p15:clr>
        </p15:guide>
        <p15:guide id="17" orient="horz" pos="3840">
          <p15:clr>
            <a:srgbClr val="F26B43"/>
          </p15:clr>
        </p15:guide>
        <p15:guide id="18" pos="3312">
          <p15:clr>
            <a:srgbClr val="F26B43"/>
          </p15:clr>
        </p15:guide>
        <p15:guide id="19" pos="3600">
          <p15:clr>
            <a:srgbClr val="F26B43"/>
          </p15:clr>
        </p15:guide>
        <p15:guide id="20" orient="horz" pos="360">
          <p15:clr>
            <a:srgbClr val="F26B43"/>
          </p15:clr>
        </p15:guide>
        <p15:guide id="21" pos="5526">
          <p15:clr>
            <a:srgbClr val="F26B43"/>
          </p15:clr>
        </p15:guide>
        <p15:guide id="22" pos="1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8341" y="2194226"/>
            <a:ext cx="4584589" cy="1774090"/>
          </a:xfrm>
          <a:prstGeom prst="rect">
            <a:avLst/>
          </a:prstGeom>
        </p:spPr>
      </p:pic>
      <p:pic>
        <p:nvPicPr>
          <p:cNvPr id="7" name="Picture 6"/>
          <p:cNvPicPr>
            <a:picLocks noChangeAspect="1"/>
          </p:cNvPicPr>
          <p:nvPr/>
        </p:nvPicPr>
        <p:blipFill>
          <a:blip r:embed="rId3"/>
          <a:stretch>
            <a:fillRect/>
          </a:stretch>
        </p:blipFill>
        <p:spPr>
          <a:xfrm>
            <a:off x="2472660" y="3688174"/>
            <a:ext cx="3889585" cy="1774090"/>
          </a:xfrm>
          <a:prstGeom prst="rect">
            <a:avLst/>
          </a:prstGeom>
        </p:spPr>
      </p:pic>
    </p:spTree>
    <p:extLst>
      <p:ext uri="{BB962C8B-B14F-4D97-AF65-F5344CB8AC3E}">
        <p14:creationId xmlns:p14="http://schemas.microsoft.com/office/powerpoint/2010/main" val="1413403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599" y="367099"/>
            <a:ext cx="5692877" cy="1401390"/>
          </a:xfrm>
          <a:solidFill>
            <a:srgbClr val="CF214B"/>
          </a:solidFill>
        </p:spPr>
        <p:txBody>
          <a:bodyPr>
            <a:noAutofit/>
          </a:bodyPr>
          <a:lstStyle/>
          <a:p>
            <a:pPr algn="ctr"/>
            <a:r>
              <a:rPr lang="en-GB" sz="4800" dirty="0">
                <a:solidFill>
                  <a:schemeClr val="bg1"/>
                </a:solidFill>
              </a:rPr>
              <a:t>Take the habit of Dhikr Consciously </a:t>
            </a:r>
            <a:br>
              <a:rPr lang="en-GB" sz="4800" dirty="0">
                <a:solidFill>
                  <a:schemeClr val="bg1"/>
                </a:solidFill>
              </a:rPr>
            </a:br>
            <a:br>
              <a:rPr lang="ar-AE" sz="4800" dirty="0">
                <a:solidFill>
                  <a:schemeClr val="bg1"/>
                </a:solidFill>
              </a:rPr>
            </a:br>
            <a:endParaRPr lang="en-US" sz="4800" dirty="0">
              <a:solidFill>
                <a:schemeClr val="bg1"/>
              </a:solidFill>
            </a:endParaRPr>
          </a:p>
        </p:txBody>
      </p:sp>
      <p:sp>
        <p:nvSpPr>
          <p:cNvPr id="8" name="Rectangle 7"/>
          <p:cNvSpPr/>
          <p:nvPr/>
        </p:nvSpPr>
        <p:spPr>
          <a:xfrm>
            <a:off x="1371600" y="5905500"/>
            <a:ext cx="184731"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9"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5" name="Picture 4"/>
          <p:cNvPicPr>
            <a:picLocks noChangeAspect="1"/>
          </p:cNvPicPr>
          <p:nvPr/>
        </p:nvPicPr>
        <p:blipFill rotWithShape="1">
          <a:blip r:embed="rId3"/>
          <a:srcRect l="1960" t="4037" r="2655" b="3552"/>
          <a:stretch/>
        </p:blipFill>
        <p:spPr>
          <a:xfrm>
            <a:off x="4940121" y="2375695"/>
            <a:ext cx="3962466" cy="40376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40" y="2429163"/>
            <a:ext cx="4103693" cy="3984168"/>
          </a:xfrm>
          <a:prstGeom prst="rect">
            <a:avLst/>
          </a:prstGeom>
          <a:ln>
            <a:noFill/>
          </a:ln>
          <a:effectLst>
            <a:softEdge rad="112500"/>
          </a:effectLst>
        </p:spPr>
      </p:pic>
    </p:spTree>
    <p:extLst>
      <p:ext uri="{BB962C8B-B14F-4D97-AF65-F5344CB8AC3E}">
        <p14:creationId xmlns:p14="http://schemas.microsoft.com/office/powerpoint/2010/main" val="148058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415290" y="2457238"/>
            <a:ext cx="8534400" cy="18097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lgn="ctr" rtl="1">
              <a:buFont typeface="Arial" panose="020B0604020202020204" pitchFamily="34" charset="0"/>
              <a:buNone/>
            </a:pPr>
            <a:endParaRPr lang="ur-PK" sz="1600" dirty="0">
              <a:latin typeface="Jameel Noori Nastaleeq" panose="02000503000000020004" pitchFamily="2" charset="-78"/>
              <a:cs typeface="Jameel Noori Nastaleeq" panose="02000503000000020004" pitchFamily="2" charset="-78"/>
            </a:endParaRPr>
          </a:p>
        </p:txBody>
      </p:sp>
      <p:sp>
        <p:nvSpPr>
          <p:cNvPr id="2" name="TextBox 1"/>
          <p:cNvSpPr txBox="1"/>
          <p:nvPr/>
        </p:nvSpPr>
        <p:spPr>
          <a:xfrm>
            <a:off x="1615440" y="0"/>
            <a:ext cx="5600700" cy="1446550"/>
          </a:xfrm>
          <a:prstGeom prst="rect">
            <a:avLst/>
          </a:prstGeom>
          <a:solidFill>
            <a:srgbClr val="CF214B"/>
          </a:solidFill>
        </p:spPr>
        <p:txBody>
          <a:bodyPr wrap="square" rtlCol="0">
            <a:spAutoFit/>
          </a:bodyPr>
          <a:lstStyle/>
          <a:p>
            <a:pPr algn="ctr"/>
            <a:endParaRPr lang="en-US" sz="8800" dirty="0">
              <a:ln w="0"/>
              <a:solidFill>
                <a:schemeClr val="bg1"/>
              </a:solidFill>
              <a:effectLst>
                <a:outerShdw blurRad="38100" dist="25400" dir="5400000" algn="ctr" rotWithShape="0">
                  <a:srgbClr val="6E747A">
                    <a:alpha val="43000"/>
                  </a:srgbClr>
                </a:outerShdw>
              </a:effectLst>
              <a:latin typeface="Attari_Quraan_Word" panose="02000000000000000000" pitchFamily="2" charset="-78"/>
              <a:cs typeface="Attari_Quraan_Word" panose="02000000000000000000" pitchFamily="2" charset="-78"/>
            </a:endParaRPr>
          </a:p>
        </p:txBody>
      </p:sp>
      <p:pic>
        <p:nvPicPr>
          <p:cNvPr id="6" name="Picture 5"/>
          <p:cNvPicPr>
            <a:picLocks noChangeAspect="1"/>
          </p:cNvPicPr>
          <p:nvPr/>
        </p:nvPicPr>
        <p:blipFill>
          <a:blip r:embed="rId3"/>
          <a:stretch>
            <a:fillRect/>
          </a:stretch>
        </p:blipFill>
        <p:spPr>
          <a:xfrm>
            <a:off x="322047" y="1512431"/>
            <a:ext cx="7955970" cy="1176630"/>
          </a:xfrm>
          <a:prstGeom prst="rect">
            <a:avLst/>
          </a:prstGeom>
        </p:spPr>
      </p:pic>
      <p:pic>
        <p:nvPicPr>
          <p:cNvPr id="7" name="Picture 6"/>
          <p:cNvPicPr>
            <a:picLocks noChangeAspect="1"/>
          </p:cNvPicPr>
          <p:nvPr/>
        </p:nvPicPr>
        <p:blipFill>
          <a:blip r:embed="rId4"/>
          <a:stretch>
            <a:fillRect/>
          </a:stretch>
        </p:blipFill>
        <p:spPr>
          <a:xfrm>
            <a:off x="206137" y="2153741"/>
            <a:ext cx="8419306" cy="11766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13782"/>
            <a:ext cx="9144000" cy="3544218"/>
          </a:xfrm>
          <a:prstGeom prst="rect">
            <a:avLst/>
          </a:prstGeom>
        </p:spPr>
      </p:pic>
      <p:pic>
        <p:nvPicPr>
          <p:cNvPr id="9" name="Picture 8"/>
          <p:cNvPicPr>
            <a:picLocks noChangeAspect="1"/>
          </p:cNvPicPr>
          <p:nvPr/>
        </p:nvPicPr>
        <p:blipFill>
          <a:blip r:embed="rId6"/>
          <a:stretch>
            <a:fillRect/>
          </a:stretch>
        </p:blipFill>
        <p:spPr>
          <a:xfrm>
            <a:off x="2961768" y="-328548"/>
            <a:ext cx="2908044" cy="2432515"/>
          </a:xfrm>
          <a:prstGeom prst="rect">
            <a:avLst/>
          </a:prstGeom>
        </p:spPr>
      </p:pic>
    </p:spTree>
    <p:extLst>
      <p:ext uri="{BB962C8B-B14F-4D97-AF65-F5344CB8AC3E}">
        <p14:creationId xmlns:p14="http://schemas.microsoft.com/office/powerpoint/2010/main" val="315239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653489" y="150738"/>
            <a:ext cx="7497763" cy="914400"/>
          </a:xfrm>
          <a:prstGeom prst="rect">
            <a:avLst/>
          </a:prstGeom>
          <a:solidFill>
            <a:srgbClr val="CF214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endParaRPr lang="en-US" sz="4800" dirty="0">
              <a:solidFill>
                <a:schemeClr val="bg1"/>
              </a:solidFill>
              <a:latin typeface="Jameel Noori Nastaleeq" panose="02000503000000020004" pitchFamily="2" charset="-78"/>
              <a:cs typeface="Jameel Noori Nastaleeq" panose="02000503000000020004" pitchFamily="2" charset="-78"/>
            </a:endParaRPr>
          </a:p>
        </p:txBody>
      </p:sp>
      <p:sp>
        <p:nvSpPr>
          <p:cNvPr id="3" name="Content Placeholder 2"/>
          <p:cNvSpPr txBox="1">
            <a:spLocks/>
          </p:cNvSpPr>
          <p:nvPr/>
        </p:nvSpPr>
        <p:spPr>
          <a:xfrm>
            <a:off x="128789" y="1698835"/>
            <a:ext cx="9015211" cy="560992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82296" marR="0" lvl="0" indent="0" algn="ctr" defTabSz="914400" rtl="1"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ar-SA" sz="4000" b="0" i="0" u="none" strike="noStrike" kern="1200" cap="none" spc="0" normalizeH="0" baseline="0" noProof="0" dirty="0">
                <a:ln>
                  <a:noFill/>
                </a:ln>
                <a:solidFill>
                  <a:prstClr val="black"/>
                </a:solidFill>
                <a:effectLst/>
                <a:uLnTx/>
                <a:uFillTx/>
                <a:latin typeface="Al Qalam Quran Publisher" panose="02040503050201020203" pitchFamily="18" charset="-78"/>
                <a:ea typeface="+mn-ea"/>
                <a:cs typeface="Al Qalam Quran Publisher" panose="02040503050201020203" pitchFamily="18" charset="-78"/>
              </a:rPr>
              <a:t>اِنَّ الَّذِيْنَ كَفَرُوْا يُنْفِقُوْنَ اَمْوَالَهُمْ لِيَصُدُّوْا عَنْ سَبِيْلِ اللّٰهِ١ؕ </a:t>
            </a:r>
            <a:endParaRPr kumimoji="0" lang="en-US" sz="4000" b="0" i="0" u="none" strike="noStrike" kern="1200" cap="none" spc="0" normalizeH="0" baseline="0" noProof="0" dirty="0">
              <a:ln>
                <a:noFill/>
              </a:ln>
              <a:solidFill>
                <a:prstClr val="black"/>
              </a:solidFill>
              <a:effectLst/>
              <a:uLnTx/>
              <a:uFillTx/>
              <a:latin typeface="Al Qalam Quran Publisher" panose="02040503050201020203" pitchFamily="18" charset="-78"/>
              <a:ea typeface="+mn-ea"/>
              <a:cs typeface="Al Qalam Quran Publisher" panose="02040503050201020203" pitchFamily="18" charset="-78"/>
            </a:endParaRPr>
          </a:p>
          <a:p>
            <a:pPr marL="82296" marR="0" lvl="0" indent="0" algn="ctr" defTabSz="914400" rtl="1"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ar-SA" sz="4000" b="0" i="0" u="none" strike="noStrike" kern="1200" cap="none" spc="0" normalizeH="0" baseline="0" noProof="0" dirty="0">
                <a:ln>
                  <a:noFill/>
                </a:ln>
                <a:solidFill>
                  <a:prstClr val="black"/>
                </a:solidFill>
                <a:effectLst/>
                <a:uLnTx/>
                <a:uFillTx/>
                <a:latin typeface="Al Qalam Quran Publisher" panose="02040503050201020203" pitchFamily="18" charset="-78"/>
                <a:ea typeface="+mn-ea"/>
                <a:cs typeface="Al Qalam Quran Publisher" panose="02040503050201020203" pitchFamily="18" charset="-78"/>
              </a:rPr>
              <a:t>فَسَيُنْفِقُوْنَهَا ثُمَّ تَكُوْنُ عَلَيْهِمْ حَسْرَةً ثُمَّ يُغْلَبُوْنَ١ؕ۬ </a:t>
            </a:r>
            <a:endParaRPr kumimoji="0" lang="ur-PK" sz="4000" b="0" i="0" u="none" strike="noStrike" kern="1200" cap="none" spc="0" normalizeH="0" baseline="0" noProof="0" dirty="0">
              <a:ln>
                <a:noFill/>
              </a:ln>
              <a:solidFill>
                <a:prstClr val="black"/>
              </a:solidFill>
              <a:effectLst/>
              <a:uLnTx/>
              <a:uFillTx/>
              <a:latin typeface="Al Qalam Quran Publisher" panose="02040503050201020203" pitchFamily="18" charset="-78"/>
              <a:ea typeface="+mn-ea"/>
              <a:cs typeface="Al Qalam Quran Publisher" panose="02040503050201020203" pitchFamily="18" charset="-78"/>
            </a:endParaRPr>
          </a:p>
          <a:p>
            <a:pPr marL="82296" marR="0" lvl="0" indent="0" algn="ctr" defTabSz="914400" rtl="1"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ar-SA" sz="4000" b="0" i="0" u="none" strike="noStrike" kern="1200" cap="none" spc="0" normalizeH="0" baseline="0" noProof="0" dirty="0">
                <a:ln>
                  <a:noFill/>
                </a:ln>
                <a:solidFill>
                  <a:prstClr val="black"/>
                </a:solidFill>
                <a:effectLst/>
                <a:uLnTx/>
                <a:uFillTx/>
                <a:latin typeface="Al Qalam Quran Publisher" panose="02040503050201020203" pitchFamily="18" charset="-78"/>
                <a:ea typeface="+mn-ea"/>
                <a:cs typeface="Al Qalam Quran Publisher" panose="02040503050201020203" pitchFamily="18" charset="-78"/>
              </a:rPr>
              <a:t>وَ الَّذِيْنَ كَفَرُوْۤا </a:t>
            </a:r>
            <a:r>
              <a:rPr kumimoji="0" lang="ur-PK" sz="4000" b="0" i="0" u="none" strike="noStrike" kern="1200" cap="none" spc="0" normalizeH="0" baseline="0" noProof="0" dirty="0">
                <a:ln>
                  <a:noFill/>
                </a:ln>
                <a:solidFill>
                  <a:prstClr val="black"/>
                </a:solidFill>
                <a:effectLst/>
                <a:uLnTx/>
                <a:uFillTx/>
                <a:latin typeface="Al Qalam Quran Publisher" panose="02040503050201020203" pitchFamily="18" charset="-78"/>
                <a:ea typeface="+mn-ea"/>
                <a:cs typeface="Al Qalam Quran Publisher" panose="02040503050201020203" pitchFamily="18" charset="-78"/>
              </a:rPr>
              <a:t>ا</a:t>
            </a:r>
            <a:r>
              <a:rPr kumimoji="0" lang="ar-SA" sz="4000" b="0" i="0" u="none" strike="noStrike" kern="1200" cap="none" spc="0" normalizeH="0" baseline="0" noProof="0" dirty="0">
                <a:ln>
                  <a:noFill/>
                </a:ln>
                <a:solidFill>
                  <a:prstClr val="black"/>
                </a:solidFill>
                <a:effectLst/>
                <a:uLnTx/>
                <a:uFillTx/>
                <a:latin typeface="Al Qalam Quran Publisher" panose="02040503050201020203" pitchFamily="18" charset="-78"/>
                <a:ea typeface="+mn-ea"/>
                <a:cs typeface="Al Qalam Quran Publisher" panose="02040503050201020203" pitchFamily="18" charset="-78"/>
              </a:rPr>
              <a:t>ِلٰى جَهَنَّمَ يُحْشَرُوْنَۙ</a:t>
            </a:r>
            <a:r>
              <a:rPr kumimoji="0" lang="fa-IR" sz="4000" b="0" i="0" u="none" strike="noStrike" kern="1200" cap="none" spc="0" normalizeH="0" baseline="0" noProof="0" dirty="0">
                <a:ln>
                  <a:noFill/>
                </a:ln>
                <a:solidFill>
                  <a:prstClr val="black"/>
                </a:solidFill>
                <a:effectLst/>
                <a:uLnTx/>
                <a:uFillTx/>
                <a:latin typeface="Al Qalam Quran Publisher" panose="02040503050201020203" pitchFamily="18" charset="-78"/>
                <a:ea typeface="+mn-ea"/>
                <a:cs typeface="Al Qalam Quran Publisher" panose="02040503050201020203" pitchFamily="18" charset="-78"/>
              </a:rPr>
              <a:t>۰۰۳۶</a:t>
            </a:r>
            <a:endParaRPr kumimoji="0" lang="ur-PK" sz="3200" b="0" i="0" u="none" strike="noStrike" kern="1200" cap="none" spc="0" normalizeH="0" baseline="0" noProof="0" dirty="0">
              <a:ln>
                <a:noFill/>
              </a:ln>
              <a:solidFill>
                <a:prstClr val="black"/>
              </a:solidFill>
              <a:effectLst/>
              <a:uLnTx/>
              <a:uFillTx/>
              <a:latin typeface="Jameel Noori Nastaleeq" pitchFamily="2" charset="-78"/>
              <a:ea typeface="+mn-ea"/>
              <a:cs typeface="Jameel Noori Nastaleeq" pitchFamily="2" charset="-78"/>
            </a:endParaRPr>
          </a:p>
          <a:p>
            <a:pPr marL="82296" marR="0" lvl="0" indent="0" algn="ctr" defTabSz="914400" rtl="1"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ar-SA" sz="3200" b="0" i="0" u="none" strike="noStrike" kern="1200" cap="none" spc="0" normalizeH="0" baseline="0" noProof="0" dirty="0">
                <a:ln>
                  <a:noFill/>
                </a:ln>
                <a:solidFill>
                  <a:prstClr val="black"/>
                </a:solidFill>
                <a:effectLst/>
                <a:uLnTx/>
                <a:uFillTx/>
                <a:latin typeface="Jameel Noori Nastaleeq" pitchFamily="2" charset="-78"/>
                <a:ea typeface="+mn-ea"/>
                <a:cs typeface="Jameel Noori Nastaleeq" pitchFamily="2" charset="-78"/>
              </a:rPr>
              <a:t>جن لوگوں نے حق کو ماننے سے انکار کیا ہے وہ اپنے مال خدا کے راستے سے روکنے کے لیے صَرف کر رہے ہیں اور ابھی وہ خرچ کرتے رہیں گے۔ مگر آخرِ کار یہی کوششیں ان کے لیے پچھتاوے کا سبب بنیں گی ، پھر وہ مغلوب ہو ں گے، پھر یہ کافر جہنم کی طرف گھیر لائے جائیں</a:t>
            </a:r>
            <a:r>
              <a:rPr kumimoji="0" lang="ar-SA" sz="3600" b="0" i="0" u="none" strike="noStrike" kern="1200" cap="none" spc="0" normalizeH="0" baseline="0" noProof="0" dirty="0">
                <a:ln>
                  <a:noFill/>
                </a:ln>
                <a:solidFill>
                  <a:prstClr val="black"/>
                </a:solidFill>
                <a:effectLst/>
                <a:uLnTx/>
                <a:uFillTx/>
                <a:latin typeface="Jameel Noori Nastaleeq" pitchFamily="2" charset="-78"/>
                <a:ea typeface="+mn-ea"/>
                <a:cs typeface="Jameel Noori Nastaleeq" pitchFamily="2" charset="-78"/>
              </a:rPr>
              <a:t>	</a:t>
            </a:r>
            <a:r>
              <a:rPr kumimoji="0" lang="ar-SA" sz="4400" b="0" i="0" u="none" strike="noStrike" kern="1200" cap="none" spc="0" normalizeH="0" baseline="0" noProof="0" dirty="0">
                <a:ln>
                  <a:noFill/>
                </a:ln>
                <a:solidFill>
                  <a:prstClr val="black"/>
                </a:solidFill>
                <a:effectLst/>
                <a:uLnTx/>
                <a:uFillTx/>
                <a:latin typeface="Jameel Noori Nastaleeq" pitchFamily="2" charset="-78"/>
                <a:ea typeface="+mn-ea"/>
                <a:cs typeface="Jameel Noori Nastaleeq" pitchFamily="2" charset="-78"/>
              </a:rPr>
              <a:t> </a:t>
            </a:r>
            <a:r>
              <a:rPr kumimoji="0" lang="ar-SA" sz="2000" b="0" i="0" u="none" strike="noStrike" kern="1200" cap="none" spc="0" normalizeH="0" baseline="0" noProof="0" dirty="0">
                <a:ln>
                  <a:noFill/>
                </a:ln>
                <a:solidFill>
                  <a:prstClr val="black"/>
                </a:solidFill>
                <a:effectLst/>
                <a:uLnTx/>
                <a:uFillTx/>
                <a:latin typeface="Jameel Noori Nastaleeq" pitchFamily="2" charset="-78"/>
                <a:ea typeface="+mn-ea"/>
                <a:cs typeface="Jameel Noori Nastaleeq" pitchFamily="2" charset="-78"/>
              </a:rPr>
              <a:t>(سورۃ الانفال 36)</a:t>
            </a:r>
            <a:endParaRPr kumimoji="0" lang="en-US" sz="3200" b="0" i="0" u="none" strike="noStrike" kern="1200" cap="none" spc="0" normalizeH="0" baseline="0" noProof="0" dirty="0">
              <a:ln>
                <a:noFill/>
              </a:ln>
              <a:solidFill>
                <a:prstClr val="black"/>
              </a:solidFill>
              <a:effectLst/>
              <a:uLnTx/>
              <a:uFillTx/>
              <a:latin typeface="Jameel Noori Nastaleeq" pitchFamily="2" charset="-78"/>
              <a:ea typeface="+mn-ea"/>
              <a:cs typeface="Jameel Noori Nastaleeq" pitchFamily="2" charset="-78"/>
            </a:endParaRPr>
          </a:p>
          <a:p>
            <a:pPr marL="82296" marR="0" lvl="0" indent="0" algn="ctr" defTabSz="914400" rtl="1" eaLnBrk="1" fontAlgn="auto" latinLnBrk="0" hangingPunct="1">
              <a:lnSpc>
                <a:spcPct val="100000"/>
              </a:lnSpc>
              <a:spcBef>
                <a:spcPct val="20000"/>
              </a:spcBef>
              <a:spcAft>
                <a:spcPts val="0"/>
              </a:spcAft>
              <a:buClr>
                <a:srgbClr val="629DD1"/>
              </a:buClr>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1570077" y="101715"/>
            <a:ext cx="5303980" cy="12802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16880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3038"/>
            <a:ext cx="6673850" cy="1560512"/>
          </a:xfrm>
          <a:solidFill>
            <a:srgbClr val="CF214B"/>
          </a:solidFill>
        </p:spPr>
        <p:txBody>
          <a:bodyPr>
            <a:normAutofit fontScale="90000"/>
          </a:bodyPr>
          <a:lstStyle/>
          <a:p>
            <a:pPr algn="ctr"/>
            <a:r>
              <a:rPr lang="en-GB" b="1" dirty="0">
                <a:solidFill>
                  <a:schemeClr val="bg1"/>
                </a:solidFill>
              </a:rPr>
              <a:t>Signs of weak Iman</a:t>
            </a:r>
            <a:br>
              <a:rPr lang="en-GB" b="1" dirty="0">
                <a:solidFill>
                  <a:schemeClr val="bg1"/>
                </a:solidFill>
              </a:rPr>
            </a:br>
            <a:r>
              <a:rPr lang="en-GB" b="1" dirty="0">
                <a:solidFill>
                  <a:schemeClr val="bg1"/>
                </a:solidFill>
              </a:rPr>
              <a:t>Analyse your FAITH status</a:t>
            </a:r>
          </a:p>
        </p:txBody>
      </p:sp>
      <p:pic>
        <p:nvPicPr>
          <p:cNvPr id="2050" name="Picture 2" descr="Image result for signs of weak iman"/>
          <p:cNvPicPr>
            <a:picLocks noGrp="1" noChangeAspect="1" noChangeArrowheads="1"/>
          </p:cNvPicPr>
          <p:nvPr>
            <p:ph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591" y="1891842"/>
            <a:ext cx="3530919" cy="323037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533660" y="1150158"/>
            <a:ext cx="6673174" cy="1560716"/>
          </a:xfrm>
          <a:prstGeom prst="rect">
            <a:avLst/>
          </a:prstGeom>
        </p:spPr>
        <p:txBody>
          <a:bodyPr vert="horz" lIns="91440" tIns="45720" rIns="91440" bIns="45720" rtlCol="0" anchor="t">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endParaRPr lang="en-GB" dirty="0"/>
          </a:p>
        </p:txBody>
      </p:sp>
      <p:sp>
        <p:nvSpPr>
          <p:cNvPr id="5" name="Content Placeholder 2"/>
          <p:cNvSpPr txBox="1">
            <a:spLocks/>
          </p:cNvSpPr>
          <p:nvPr/>
        </p:nvSpPr>
        <p:spPr>
          <a:xfrm>
            <a:off x="3815510" y="1891842"/>
            <a:ext cx="5423668" cy="1214920"/>
          </a:xfrm>
          <a:prstGeom prst="rect">
            <a:avLst/>
          </a:prstGeom>
          <a:solidFill>
            <a:srgbClr val="CF214B"/>
          </a:solidFill>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GB" sz="5400" b="1" dirty="0">
                <a:solidFill>
                  <a:schemeClr val="bg1"/>
                </a:solidFill>
              </a:rPr>
              <a:t>Where do I stand?</a:t>
            </a:r>
          </a:p>
        </p:txBody>
      </p:sp>
      <p:pic>
        <p:nvPicPr>
          <p:cNvPr id="6" name="Picture 5"/>
          <p:cNvPicPr>
            <a:picLocks noChangeAspect="1"/>
          </p:cNvPicPr>
          <p:nvPr/>
        </p:nvPicPr>
        <p:blipFill>
          <a:blip r:embed="rId4"/>
          <a:stretch>
            <a:fillRect/>
          </a:stretch>
        </p:blipFill>
        <p:spPr>
          <a:xfrm>
            <a:off x="5392377" y="3343319"/>
            <a:ext cx="3629025" cy="2683532"/>
          </a:xfrm>
          <a:prstGeom prst="rect">
            <a:avLst/>
          </a:prstGeom>
        </p:spPr>
      </p:pic>
      <p:pic>
        <p:nvPicPr>
          <p:cNvPr id="7" name="Picture 6"/>
          <p:cNvPicPr>
            <a:picLocks noChangeAspect="1"/>
          </p:cNvPicPr>
          <p:nvPr/>
        </p:nvPicPr>
        <p:blipFill>
          <a:blip r:embed="rId5"/>
          <a:stretch>
            <a:fillRect/>
          </a:stretch>
        </p:blipFill>
        <p:spPr>
          <a:xfrm>
            <a:off x="2260425" y="4738118"/>
            <a:ext cx="3110169" cy="2069676"/>
          </a:xfrm>
          <a:prstGeom prst="rect">
            <a:avLst/>
          </a:prstGeom>
        </p:spPr>
      </p:pic>
    </p:spTree>
    <p:extLst>
      <p:ext uri="{BB962C8B-B14F-4D97-AF65-F5344CB8AC3E}">
        <p14:creationId xmlns:p14="http://schemas.microsoft.com/office/powerpoint/2010/main" val="410127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489396" y="758467"/>
            <a:ext cx="8311235" cy="5258875"/>
          </a:xfrm>
          <a:solidFill>
            <a:srgbClr val="CF214B"/>
          </a:solidFill>
        </p:spPr>
        <p:txBody>
          <a:bodyPr>
            <a:normAutofit fontScale="90000"/>
          </a:bodyPr>
          <a:lstStyle/>
          <a:p>
            <a:pPr algn="ctr">
              <a:lnSpc>
                <a:spcPct val="150000"/>
              </a:lnSpc>
            </a:pPr>
            <a:r>
              <a:rPr lang="en-US" sz="6600" b="1" dirty="0">
                <a:solidFill>
                  <a:schemeClr val="bg1"/>
                </a:solidFill>
              </a:rPr>
              <a:t>UNDERSTAND THE PRACTICAL RESPONSIBILITIES OF IMAN</a:t>
            </a:r>
          </a:p>
        </p:txBody>
      </p:sp>
    </p:spTree>
    <p:extLst>
      <p:ext uri="{BB962C8B-B14F-4D97-AF65-F5344CB8AC3E}">
        <p14:creationId xmlns:p14="http://schemas.microsoft.com/office/powerpoint/2010/main" val="3450369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0942" y="507474"/>
            <a:ext cx="8082116" cy="1560513"/>
          </a:xfrm>
        </p:spPr>
        <p:txBody>
          <a:bodyPr>
            <a:noAutofit/>
          </a:bodyPr>
          <a:lstStyle/>
          <a:p>
            <a:pPr algn="ctr" rtl="1"/>
            <a:r>
              <a:rPr lang="ur-PK" sz="6000" b="1" dirty="0">
                <a:solidFill>
                  <a:srgbClr val="002060"/>
                </a:solidFill>
                <a:effectLst>
                  <a:outerShdw blurRad="38100" dist="38100" dir="2700000" algn="tl">
                    <a:srgbClr val="000000">
                      <a:alpha val="43137"/>
                    </a:srgbClr>
                  </a:outerShdw>
                </a:effectLst>
                <a:latin typeface="Anwar" panose="02000000000000000000" pitchFamily="2" charset="-78"/>
                <a:cs typeface="Anwar" panose="02000000000000000000" pitchFamily="2" charset="-78"/>
              </a:rPr>
              <a:t>يَا أَيُّهَا الَّذِينَ آمَنُوا أَطِيعُوا اللَّـهَ وَأَطِيعُوا الرَّسُولَ وَأُولِي الْأَمْرِ مِنكُمْ ۖ</a:t>
            </a:r>
            <a:endParaRPr lang="en-US" sz="6000" b="1" dirty="0">
              <a:solidFill>
                <a:srgbClr val="002060"/>
              </a:solidFill>
              <a:effectLst>
                <a:outerShdw blurRad="38100" dist="38100" dir="2700000" algn="tl">
                  <a:srgbClr val="000000">
                    <a:alpha val="43137"/>
                  </a:srgbClr>
                </a:outerShdw>
              </a:effectLst>
              <a:latin typeface="Anwar" panose="02000000000000000000" pitchFamily="2" charset="-78"/>
              <a:cs typeface="Anwar" panose="02000000000000000000" pitchFamily="2" charset="-78"/>
            </a:endParaRPr>
          </a:p>
        </p:txBody>
      </p:sp>
      <p:sp>
        <p:nvSpPr>
          <p:cNvPr id="6" name="Rectangle 5"/>
          <p:cNvSpPr/>
          <p:nvPr/>
        </p:nvSpPr>
        <p:spPr>
          <a:xfrm>
            <a:off x="530942" y="2849705"/>
            <a:ext cx="8362334" cy="3139321"/>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6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اے لوگو جو ایمان لائے ہوئے، اطاعت کرو اللہ کی اور اطاعت کرو رسول کی اور اُن لوگوں کی جو تم میں سے صاحب امر ہوں،</a:t>
            </a:r>
            <a:endParaRPr kumimoji="0" lang="en-US" sz="66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p:txBody>
      </p:sp>
      <p:sp>
        <p:nvSpPr>
          <p:cNvPr id="7" name="Rectangle 6"/>
          <p:cNvSpPr/>
          <p:nvPr/>
        </p:nvSpPr>
        <p:spPr>
          <a:xfrm>
            <a:off x="530942" y="5973655"/>
            <a:ext cx="1326005" cy="369332"/>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سورة النساء59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25950" cy="6858000"/>
          </a:xfrm>
          <a:prstGeom prst="rect">
            <a:avLst/>
          </a:prstGeom>
        </p:spPr>
      </p:pic>
    </p:spTree>
    <p:extLst>
      <p:ext uri="{BB962C8B-B14F-4D97-AF65-F5344CB8AC3E}">
        <p14:creationId xmlns:p14="http://schemas.microsoft.com/office/powerpoint/2010/main" val="1160384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689607282"/>
              </p:ext>
            </p:extLst>
          </p:nvPr>
        </p:nvGraphicFramePr>
        <p:xfrm>
          <a:off x="210503" y="1844316"/>
          <a:ext cx="6572249" cy="4476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p:cNvSpPr txBox="1">
            <a:spLocks/>
          </p:cNvSpPr>
          <p:nvPr/>
        </p:nvSpPr>
        <p:spPr>
          <a:xfrm>
            <a:off x="938758" y="382385"/>
            <a:ext cx="7633742" cy="1492132"/>
          </a:xfrm>
          <a:prstGeom prst="rect">
            <a:avLst/>
          </a:prstGeom>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5100" b="0" i="0" u="none" strike="noStrike" kern="1200" cap="all" spc="150" normalizeH="0" baseline="0" noProof="0" dirty="0">
              <a:ln>
                <a:noFill/>
              </a:ln>
              <a:solidFill>
                <a:srgbClr val="2A1A00"/>
              </a:solidFill>
              <a:effectLst/>
              <a:uLnTx/>
              <a:uFillTx/>
              <a:latin typeface="Impact" panose="020B0806030902050204"/>
              <a:ea typeface="+mj-ea"/>
              <a:cs typeface="+mj-cs"/>
            </a:endParaRPr>
          </a:p>
        </p:txBody>
      </p:sp>
      <p:sp>
        <p:nvSpPr>
          <p:cNvPr id="8" name="Content Placeholder 4"/>
          <p:cNvSpPr txBox="1">
            <a:spLocks/>
          </p:cNvSpPr>
          <p:nvPr/>
        </p:nvSpPr>
        <p:spPr>
          <a:xfrm>
            <a:off x="938758" y="2286002"/>
            <a:ext cx="7633742" cy="3593591"/>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r" defTabSz="685800" rtl="1" eaLnBrk="1" fontAlgn="auto" latinLnBrk="0" hangingPunct="1">
              <a:lnSpc>
                <a:spcPct val="110000"/>
              </a:lnSpc>
              <a:spcBef>
                <a:spcPts val="700"/>
              </a:spcBef>
              <a:spcAft>
                <a:spcPts val="0"/>
              </a:spcAft>
              <a:buClr>
                <a:srgbClr val="2A1A00"/>
              </a:buClr>
              <a:buSzTx/>
              <a:buFont typeface="Arial" panose="020B0604020202020204" pitchFamily="34" charset="0"/>
              <a:buChar char="•"/>
              <a:tabLst/>
              <a:defRPr/>
            </a:pPr>
            <a:endParaRPr kumimoji="0" lang="ur-PK" sz="2000" b="0" i="0" u="none" strike="noStrike" kern="1200" cap="none" spc="0" normalizeH="0" baseline="0" noProof="0" dirty="0">
              <a:ln>
                <a:noFill/>
              </a:ln>
              <a:solidFill>
                <a:prstClr val="black">
                  <a:lumMod val="65000"/>
                  <a:lumOff val="35000"/>
                </a:prstClr>
              </a:solidFill>
              <a:effectLst/>
              <a:uLnTx/>
              <a:uFillTx/>
              <a:latin typeface="Jameel Noori Nastaleeq" pitchFamily="2" charset="-78"/>
              <a:ea typeface="+mn-ea"/>
              <a:cs typeface="Jameel Noori Nastaleeq" pitchFamily="2" charset="-78"/>
            </a:endParaRPr>
          </a:p>
        </p:txBody>
      </p:sp>
      <p:sp>
        <p:nvSpPr>
          <p:cNvPr id="3" name="Rectangle 2"/>
          <p:cNvSpPr/>
          <p:nvPr/>
        </p:nvSpPr>
        <p:spPr>
          <a:xfrm>
            <a:off x="5125792" y="190023"/>
            <a:ext cx="3850783" cy="6349239"/>
          </a:xfrm>
          <a:prstGeom prst="rect">
            <a:avLst/>
          </a:prstGeom>
          <a:solidFill>
            <a:srgbClr val="CF214B"/>
          </a:solidFill>
        </p:spPr>
        <p:txBody>
          <a:bodyPr wrap="square">
            <a:spAutoFit/>
          </a:bodyPr>
          <a:lstStyle/>
          <a:p>
            <a:pPr algn="ctr" rtl="1">
              <a:lnSpc>
                <a:spcPct val="107000"/>
              </a:lnSpc>
            </a:pPr>
            <a:r>
              <a:rPr lang="ur-PK" sz="4800" dirty="0">
                <a:solidFill>
                  <a:schemeClr val="bg1"/>
                </a:solidFill>
                <a:latin typeface="Calibri" panose="020F0502020204030204" pitchFamily="34" charset="0"/>
                <a:ea typeface="Calibri" panose="020F0502020204030204" pitchFamily="34" charset="0"/>
                <a:cs typeface="Jameel Noori Nastaleeq" panose="02000503000000020004" pitchFamily="2" charset="-78"/>
              </a:rPr>
              <a:t>جس کسی نے اطاعت امر سے اپنا ہاتھ چھڑا لیا وہ قیامت کے روز اللہ سے اس حال میں ملاقات کرے گا کہ </a:t>
            </a:r>
            <a:r>
              <a:rPr lang="ur-PK" sz="4400" dirty="0">
                <a:solidFill>
                  <a:schemeClr val="bg1"/>
                </a:solidFill>
                <a:latin typeface="Calibri" panose="020F0502020204030204" pitchFamily="34" charset="0"/>
                <a:ea typeface="Calibri" panose="020F0502020204030204" pitchFamily="34" charset="0"/>
                <a:cs typeface="Jameel Noori Nastaleeq" panose="02000503000000020004" pitchFamily="2" charset="-78"/>
              </a:rPr>
              <a:t>( اپنے آپ کو بر سر حق ثابت کرنے کے لئے) </a:t>
            </a:r>
            <a:r>
              <a:rPr lang="ur-PK" sz="4800" dirty="0">
                <a:solidFill>
                  <a:schemeClr val="bg1"/>
                </a:solidFill>
                <a:latin typeface="Calibri" panose="020F0502020204030204" pitchFamily="34" charset="0"/>
                <a:ea typeface="Calibri" panose="020F0502020204030204" pitchFamily="34" charset="0"/>
                <a:cs typeface="Jameel Noori Nastaleeq" panose="02000503000000020004" pitchFamily="2" charset="-78"/>
              </a:rPr>
              <a:t>اس کے پاس کوئی دلیل نہ ہوگی ۔</a:t>
            </a:r>
            <a:endParaRPr lang="en-US" sz="4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1" y="-201252"/>
            <a:ext cx="9150421" cy="6853190"/>
          </a:xfrm>
          <a:prstGeom prst="rect">
            <a:avLst/>
          </a:prstGeom>
        </p:spPr>
      </p:pic>
    </p:spTree>
    <p:extLst>
      <p:ext uri="{BB962C8B-B14F-4D97-AF65-F5344CB8AC3E}">
        <p14:creationId xmlns:p14="http://schemas.microsoft.com/office/powerpoint/2010/main" val="479268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729" y="3314096"/>
            <a:ext cx="8377081" cy="2265813"/>
          </a:xfrm>
          <a:prstGeom prst="rect">
            <a:avLst/>
          </a:prstGeom>
        </p:spPr>
        <p:txBody>
          <a:bodyPr wrap="square">
            <a:spAutoFit/>
          </a:bodyPr>
          <a:lstStyle/>
          <a:p>
            <a:pPr algn="ctr" rtl="1">
              <a:lnSpc>
                <a:spcPct val="107000"/>
              </a:lnSpc>
            </a:pPr>
            <a:r>
              <a:rPr lang="ar-SA" sz="4400" dirty="0">
                <a:latin typeface="Calibri" panose="020F0502020204030204" pitchFamily="34" charset="0"/>
                <a:ea typeface="Calibri" panose="020F0502020204030204" pitchFamily="34" charset="0"/>
                <a:cs typeface="Jameel Noori Nastaleeq" panose="02000503000000020004" pitchFamily="2" charset="-78"/>
              </a:rPr>
              <a:t>دیکھو! تم لوگوں کے پاس ایک رسول آیا ہے جو خود تم ہی میں سے ہے، تمہارا نقصان میں پڑنا اس پر شاق ہے، تمہاری فلاح کا وہ حریص ہے، ایمان لانے والوں کے لیے وہ شفیق اور رحیم ہے</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812093" y="270457"/>
            <a:ext cx="7270953" cy="882678"/>
          </a:xfrm>
          <a:prstGeom prst="rect">
            <a:avLst/>
          </a:prstGeom>
          <a:solidFill>
            <a:srgbClr val="CF214B"/>
          </a:solidFill>
        </p:spPr>
        <p:txBody>
          <a:bodyPr wrap="square">
            <a:spAutoFit/>
          </a:bodyPr>
          <a:lstStyle/>
          <a:p>
            <a:pPr lvl="0" algn="ctr" rtl="1">
              <a:lnSpc>
                <a:spcPct val="107000"/>
              </a:lnSpc>
            </a:pPr>
            <a:r>
              <a:rPr lang="ur-PK" sz="4800" dirty="0">
                <a:solidFill>
                  <a:schemeClr val="bg1"/>
                </a:solidFill>
                <a:latin typeface="Calibri" panose="020F0502020204030204" pitchFamily="34" charset="0"/>
                <a:ea typeface="Calibri" panose="020F0502020204030204" pitchFamily="34" charset="0"/>
                <a:cs typeface="Jameel Noori Nastaleeq" panose="02000503000000020004" pitchFamily="2" charset="-78"/>
              </a:rPr>
              <a:t>بہتر ین قائد کی تعر یف جو قرآن بیا ن کرتا ہے</a:t>
            </a:r>
            <a:endParaRPr lang="en-US" sz="3600"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408992" y="1507032"/>
            <a:ext cx="8242479" cy="1673022"/>
          </a:xfrm>
          <a:prstGeom prst="rect">
            <a:avLst/>
          </a:prstGeom>
        </p:spPr>
        <p:txBody>
          <a:bodyPr wrap="square">
            <a:spAutoFit/>
          </a:bodyPr>
          <a:lstStyle/>
          <a:p>
            <a:pPr lvl="0" algn="ctr" rtl="1">
              <a:lnSpc>
                <a:spcPct val="107000"/>
              </a:lnSpc>
            </a:pPr>
            <a:r>
              <a:rPr lang="ar-SA" sz="4800" dirty="0">
                <a:latin typeface="Anwar" panose="02000000000000000000" pitchFamily="2" charset="-78"/>
                <a:ea typeface="Calibri" panose="020F0502020204030204" pitchFamily="34" charset="0"/>
                <a:cs typeface="Anwar" panose="02000000000000000000" pitchFamily="2" charset="-78"/>
              </a:rPr>
              <a:t>لَقَدْ جَاءَكُمْ رَ‌سُولٌ مِّنْ أَنفُسِكُمْ عَزِيزٌ عَلَيْهِ مَا عَنِتُّمْ حَرِ‌يصٌ عَلَيْكُم بِالْمُؤْمِنِينَ رَ‌ءُوفٌ رَّ‌حِيمٌ</a:t>
            </a:r>
            <a:r>
              <a:rPr lang="ur-PK" sz="4800" dirty="0">
                <a:latin typeface="Anwar" panose="02000000000000000000" pitchFamily="2" charset="-78"/>
                <a:ea typeface="Calibri" panose="020F0502020204030204" pitchFamily="34" charset="0"/>
                <a:cs typeface="Anwar" panose="02000000000000000000" pitchFamily="2" charset="-78"/>
              </a:rPr>
              <a:t>۞</a:t>
            </a:r>
            <a:endParaRPr lang="en-US" sz="3600" dirty="0">
              <a:latin typeface="Anwar" panose="02000000000000000000" pitchFamily="2" charset="-78"/>
              <a:ea typeface="Calibri" panose="020F0502020204030204" pitchFamily="34" charset="0"/>
              <a:cs typeface="Anwar" panose="02000000000000000000" pitchFamily="2" charset="-78"/>
            </a:endParaRPr>
          </a:p>
        </p:txBody>
      </p:sp>
      <p:sp>
        <p:nvSpPr>
          <p:cNvPr id="5" name="Rectangle 4"/>
          <p:cNvSpPr/>
          <p:nvPr/>
        </p:nvSpPr>
        <p:spPr>
          <a:xfrm>
            <a:off x="408992" y="5713951"/>
            <a:ext cx="1718740" cy="750975"/>
          </a:xfrm>
          <a:prstGeom prst="rect">
            <a:avLst/>
          </a:prstGeom>
        </p:spPr>
        <p:txBody>
          <a:bodyPr wrap="none">
            <a:spAutoFit/>
          </a:bodyPr>
          <a:lstStyle/>
          <a:p>
            <a:pPr lvl="0" algn="ctr" rtl="1">
              <a:lnSpc>
                <a:spcPct val="107000"/>
              </a:lnSpc>
            </a:pPr>
            <a:r>
              <a:rPr lang="ar-SA" sz="3600" dirty="0">
                <a:solidFill>
                  <a:srgbClr val="0070C0"/>
                </a:solidFill>
                <a:latin typeface="Calibri" panose="020F0502020204030204" pitchFamily="34" charset="0"/>
                <a:ea typeface="Calibri" panose="020F0502020204030204" pitchFamily="34" charset="0"/>
                <a:cs typeface="Jameel Noori Nastaleeq" panose="02000503000000020004" pitchFamily="2" charset="-78"/>
              </a:rPr>
              <a:t>( التوبہ</a:t>
            </a:r>
            <a:r>
              <a:rPr lang="ur-PK" sz="4000" u="sng" dirty="0">
                <a:solidFill>
                  <a:srgbClr val="0070C0"/>
                </a:solidFill>
                <a:latin typeface="Calibri" panose="020F0502020204030204" pitchFamily="34" charset="0"/>
                <a:ea typeface="Calibri" panose="020F0502020204030204" pitchFamily="34" charset="0"/>
                <a:cs typeface="Attari_Quraan_Word" panose="02000000000000000000" pitchFamily="2" charset="-78"/>
              </a:rPr>
              <a:t>128</a:t>
            </a:r>
            <a:r>
              <a:rPr lang="ar-SA" sz="4000" dirty="0">
                <a:solidFill>
                  <a:srgbClr val="0070C0"/>
                </a:solidFill>
                <a:latin typeface="Calibri" panose="020F0502020204030204" pitchFamily="34" charset="0"/>
                <a:ea typeface="Calibri" panose="020F0502020204030204" pitchFamily="34" charset="0"/>
                <a:cs typeface="Attari_Quraan_Word" panose="02000000000000000000" pitchFamily="2" charset="-78"/>
              </a:rPr>
              <a:t>﴾</a:t>
            </a:r>
            <a:r>
              <a:rPr lang="ar-SA" sz="3600" dirty="0">
                <a:solidFill>
                  <a:srgbClr val="0070C0"/>
                </a:solidFill>
                <a:latin typeface="Calibri" panose="020F0502020204030204" pitchFamily="34" charset="0"/>
                <a:ea typeface="Calibri" panose="020F0502020204030204" pitchFamily="34" charset="0"/>
                <a:cs typeface="Jameel Noori Nastaleeq" panose="02000503000000020004" pitchFamily="2" charset="-78"/>
              </a:rPr>
              <a:t>)</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 y="0"/>
            <a:ext cx="9152810" cy="6954592"/>
          </a:xfrm>
          <a:prstGeom prst="rect">
            <a:avLst/>
          </a:prstGeom>
        </p:spPr>
      </p:pic>
    </p:spTree>
    <p:extLst>
      <p:ext uri="{BB962C8B-B14F-4D97-AF65-F5344CB8AC3E}">
        <p14:creationId xmlns:p14="http://schemas.microsoft.com/office/powerpoint/2010/main" val="303239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0186" y="-224417"/>
            <a:ext cx="7480440" cy="1963082"/>
          </a:xfrm>
          <a:prstGeom prst="rect">
            <a:avLst/>
          </a:prstGeom>
        </p:spPr>
      </p:pic>
      <p:pic>
        <p:nvPicPr>
          <p:cNvPr id="4" name="Picture 3"/>
          <p:cNvPicPr>
            <a:picLocks noChangeAspect="1"/>
          </p:cNvPicPr>
          <p:nvPr/>
        </p:nvPicPr>
        <p:blipFill>
          <a:blip r:embed="rId4"/>
          <a:stretch>
            <a:fillRect/>
          </a:stretch>
        </p:blipFill>
        <p:spPr>
          <a:xfrm>
            <a:off x="1315768" y="757124"/>
            <a:ext cx="6486706" cy="1963082"/>
          </a:xfrm>
          <a:prstGeom prst="rect">
            <a:avLst/>
          </a:prstGeom>
        </p:spPr>
      </p:pic>
      <p:pic>
        <p:nvPicPr>
          <p:cNvPr id="5" name="Picture 4"/>
          <p:cNvPicPr>
            <a:picLocks noChangeAspect="1"/>
          </p:cNvPicPr>
          <p:nvPr/>
        </p:nvPicPr>
        <p:blipFill>
          <a:blip r:embed="rId5"/>
          <a:stretch>
            <a:fillRect/>
          </a:stretch>
        </p:blipFill>
        <p:spPr>
          <a:xfrm>
            <a:off x="526953" y="2627306"/>
            <a:ext cx="8090093" cy="1603387"/>
          </a:xfrm>
          <a:prstGeom prst="rect">
            <a:avLst/>
          </a:prstGeom>
        </p:spPr>
      </p:pic>
      <p:pic>
        <p:nvPicPr>
          <p:cNvPr id="8" name="Picture 7"/>
          <p:cNvPicPr>
            <a:picLocks noChangeAspect="1"/>
          </p:cNvPicPr>
          <p:nvPr/>
        </p:nvPicPr>
        <p:blipFill>
          <a:blip r:embed="rId6"/>
          <a:stretch>
            <a:fillRect/>
          </a:stretch>
        </p:blipFill>
        <p:spPr>
          <a:xfrm>
            <a:off x="-214461" y="3701747"/>
            <a:ext cx="9547163" cy="1603387"/>
          </a:xfrm>
          <a:prstGeom prst="rect">
            <a:avLst/>
          </a:prstGeom>
        </p:spPr>
      </p:pic>
      <p:pic>
        <p:nvPicPr>
          <p:cNvPr id="9" name="Picture 8"/>
          <p:cNvPicPr>
            <a:picLocks noChangeAspect="1"/>
          </p:cNvPicPr>
          <p:nvPr/>
        </p:nvPicPr>
        <p:blipFill>
          <a:blip r:embed="rId7"/>
          <a:stretch>
            <a:fillRect/>
          </a:stretch>
        </p:blipFill>
        <p:spPr>
          <a:xfrm>
            <a:off x="2554049" y="5119334"/>
            <a:ext cx="4035902" cy="1603387"/>
          </a:xfrm>
          <a:prstGeom prst="rect">
            <a:avLst/>
          </a:prstGeom>
        </p:spPr>
      </p:pic>
      <p:pic>
        <p:nvPicPr>
          <p:cNvPr id="10" name="Picture 9"/>
          <p:cNvPicPr>
            <a:picLocks noChangeAspect="1"/>
          </p:cNvPicPr>
          <p:nvPr/>
        </p:nvPicPr>
        <p:blipFill>
          <a:blip r:embed="rId8"/>
          <a:stretch>
            <a:fillRect/>
          </a:stretch>
        </p:blipFill>
        <p:spPr>
          <a:xfrm>
            <a:off x="356033" y="5753400"/>
            <a:ext cx="1554615" cy="536494"/>
          </a:xfrm>
          <a:prstGeom prst="rect">
            <a:avLst/>
          </a:prstGeom>
        </p:spPr>
      </p:pic>
    </p:spTree>
    <p:extLst>
      <p:ext uri="{BB962C8B-B14F-4D97-AF65-F5344CB8AC3E}">
        <p14:creationId xmlns:p14="http://schemas.microsoft.com/office/powerpoint/2010/main" val="228972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9549" y="128789"/>
            <a:ext cx="7865885" cy="146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646953" y="-310697"/>
            <a:ext cx="3731075" cy="2347163"/>
          </a:xfrm>
          <a:prstGeom prst="rect">
            <a:avLst/>
          </a:prstGeom>
        </p:spPr>
      </p:pic>
      <p:pic>
        <p:nvPicPr>
          <p:cNvPr id="10" name="Picture 9"/>
          <p:cNvPicPr>
            <a:picLocks noChangeAspect="1"/>
          </p:cNvPicPr>
          <p:nvPr/>
        </p:nvPicPr>
        <p:blipFill>
          <a:blip r:embed="rId4"/>
          <a:stretch>
            <a:fillRect/>
          </a:stretch>
        </p:blipFill>
        <p:spPr>
          <a:xfrm>
            <a:off x="1762261" y="1481467"/>
            <a:ext cx="5877053" cy="1774090"/>
          </a:xfrm>
          <a:prstGeom prst="rect">
            <a:avLst/>
          </a:prstGeom>
        </p:spPr>
      </p:pic>
      <p:pic>
        <p:nvPicPr>
          <p:cNvPr id="11" name="Picture 10"/>
          <p:cNvPicPr>
            <a:picLocks noChangeAspect="1"/>
          </p:cNvPicPr>
          <p:nvPr/>
        </p:nvPicPr>
        <p:blipFill>
          <a:blip r:embed="rId5"/>
          <a:stretch>
            <a:fillRect/>
          </a:stretch>
        </p:blipFill>
        <p:spPr>
          <a:xfrm>
            <a:off x="459058" y="3241014"/>
            <a:ext cx="8364437" cy="1450974"/>
          </a:xfrm>
          <a:prstGeom prst="rect">
            <a:avLst/>
          </a:prstGeom>
        </p:spPr>
      </p:pic>
      <p:pic>
        <p:nvPicPr>
          <p:cNvPr id="12" name="Picture 11"/>
          <p:cNvPicPr>
            <a:picLocks noChangeAspect="1"/>
          </p:cNvPicPr>
          <p:nvPr/>
        </p:nvPicPr>
        <p:blipFill>
          <a:blip r:embed="rId6"/>
          <a:stretch>
            <a:fillRect/>
          </a:stretch>
        </p:blipFill>
        <p:spPr>
          <a:xfrm>
            <a:off x="518568" y="5118036"/>
            <a:ext cx="1518036" cy="640135"/>
          </a:xfrm>
          <a:prstGeom prst="rect">
            <a:avLst/>
          </a:prstGeom>
        </p:spPr>
      </p:pic>
    </p:spTree>
    <p:extLst>
      <p:ext uri="{BB962C8B-B14F-4D97-AF65-F5344CB8AC3E}">
        <p14:creationId xmlns:p14="http://schemas.microsoft.com/office/powerpoint/2010/main" val="127011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9080" y="499111"/>
            <a:ext cx="8435340" cy="5920739"/>
          </a:xfrm>
          <a:prstGeom prst="rect">
            <a:avLst/>
          </a:prstGeom>
          <a:effectLst>
            <a:softEdge rad="317500"/>
          </a:effectLst>
        </p:spPr>
      </p:pic>
    </p:spTree>
    <p:extLst>
      <p:ext uri="{BB962C8B-B14F-4D97-AF65-F5344CB8AC3E}">
        <p14:creationId xmlns:p14="http://schemas.microsoft.com/office/powerpoint/2010/main" val="313103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4702" y="1003669"/>
            <a:ext cx="6039852" cy="2646878"/>
          </a:xfrm>
          <a:prstGeom prst="rect">
            <a:avLst/>
          </a:prstGeom>
          <a:solidFill>
            <a:srgbClr val="CF214B"/>
          </a:solidFill>
        </p:spPr>
        <p:txBody>
          <a:bodyPr wrap="square" rtlCol="0">
            <a:spAutoFit/>
          </a:bodyPr>
          <a:lstStyle/>
          <a:p>
            <a:pPr algn="ctr"/>
            <a:endParaRPr lang="en-US" sz="16600" dirty="0">
              <a:solidFill>
                <a:schemeClr val="bg1"/>
              </a:solidFill>
              <a:latin typeface="Jameel Noori Nastaleeq" panose="02000503000000020004" pitchFamily="2" charset="-78"/>
              <a:cs typeface="Jameel Noori Nastaleeq" panose="02000503000000020004" pitchFamily="2" charset="-78"/>
            </a:endParaRPr>
          </a:p>
        </p:txBody>
      </p:sp>
      <p:sp>
        <p:nvSpPr>
          <p:cNvPr id="4" name="TextBox 3"/>
          <p:cNvSpPr txBox="1"/>
          <p:nvPr/>
        </p:nvSpPr>
        <p:spPr>
          <a:xfrm>
            <a:off x="1742189" y="4013479"/>
            <a:ext cx="6032365" cy="1862048"/>
          </a:xfrm>
          <a:prstGeom prst="rect">
            <a:avLst/>
          </a:prstGeom>
          <a:noFill/>
        </p:spPr>
        <p:txBody>
          <a:bodyPr wrap="square" rtlCol="0">
            <a:spAutoFit/>
          </a:bodyPr>
          <a:lstStyle/>
          <a:p>
            <a:pPr algn="ctr"/>
            <a:r>
              <a:rPr lang="en-US" sz="11500" dirty="0">
                <a:solidFill>
                  <a:srgbClr val="CF214B"/>
                </a:solidFill>
              </a:rPr>
              <a:t>Disagree </a:t>
            </a:r>
          </a:p>
        </p:txBody>
      </p:sp>
      <p:pic>
        <p:nvPicPr>
          <p:cNvPr id="2" name="Picture 1"/>
          <p:cNvPicPr>
            <a:picLocks noChangeAspect="1"/>
          </p:cNvPicPr>
          <p:nvPr/>
        </p:nvPicPr>
        <p:blipFill>
          <a:blip r:embed="rId3"/>
          <a:stretch>
            <a:fillRect/>
          </a:stretch>
        </p:blipFill>
        <p:spPr>
          <a:xfrm>
            <a:off x="2261148" y="512327"/>
            <a:ext cx="4986960" cy="4432176"/>
          </a:xfrm>
          <a:prstGeom prst="rect">
            <a:avLst/>
          </a:prstGeom>
        </p:spPr>
      </p:pic>
    </p:spTree>
    <p:extLst>
      <p:ext uri="{BB962C8B-B14F-4D97-AF65-F5344CB8AC3E}">
        <p14:creationId xmlns:p14="http://schemas.microsoft.com/office/powerpoint/2010/main" val="372473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636" y="1252388"/>
            <a:ext cx="7976681" cy="2646878"/>
          </a:xfrm>
          <a:prstGeom prst="rect">
            <a:avLst/>
          </a:prstGeom>
          <a:solidFill>
            <a:srgbClr val="CF214B"/>
          </a:solidFill>
        </p:spPr>
        <p:txBody>
          <a:bodyPr wrap="square" rtlCol="0">
            <a:spAutoFit/>
          </a:bodyPr>
          <a:lstStyle/>
          <a:p>
            <a:pPr algn="ctr" rtl="1"/>
            <a:endParaRPr lang="en-US" sz="16600" dirty="0">
              <a:solidFill>
                <a:schemeClr val="bg1"/>
              </a:solidFill>
              <a:latin typeface="Jameel Noori Nastaleeq" panose="02000503000000020004" pitchFamily="2" charset="-78"/>
              <a:cs typeface="Jameel Noori Nastaleeq" panose="02000503000000020004" pitchFamily="2" charset="-78"/>
            </a:endParaRPr>
          </a:p>
        </p:txBody>
      </p:sp>
      <p:sp>
        <p:nvSpPr>
          <p:cNvPr id="3" name="Rectangle 2"/>
          <p:cNvSpPr/>
          <p:nvPr/>
        </p:nvSpPr>
        <p:spPr>
          <a:xfrm>
            <a:off x="1345601" y="4545560"/>
            <a:ext cx="6626750" cy="1569660"/>
          </a:xfrm>
          <a:prstGeom prst="rect">
            <a:avLst/>
          </a:prstGeom>
        </p:spPr>
        <p:txBody>
          <a:bodyPr wrap="none">
            <a:spAutoFit/>
          </a:bodyPr>
          <a:lstStyle/>
          <a:p>
            <a:pPr algn="ctr"/>
            <a:r>
              <a:rPr lang="en-US" sz="9600" b="1" dirty="0">
                <a:solidFill>
                  <a:srgbClr val="CF214B"/>
                </a:solidFill>
              </a:rPr>
              <a:t>Interrelation</a:t>
            </a:r>
            <a:endParaRPr lang="en-US" sz="177700" b="1" dirty="0">
              <a:solidFill>
                <a:srgbClr val="CF214B"/>
              </a:solidFill>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1709549" y="1252388"/>
            <a:ext cx="6674598" cy="3802847"/>
          </a:xfrm>
          <a:prstGeom prst="rect">
            <a:avLst/>
          </a:prstGeom>
        </p:spPr>
      </p:pic>
    </p:spTree>
    <p:extLst>
      <p:ext uri="{BB962C8B-B14F-4D97-AF65-F5344CB8AC3E}">
        <p14:creationId xmlns:p14="http://schemas.microsoft.com/office/powerpoint/2010/main" val="41556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8" y="0"/>
            <a:ext cx="9211235" cy="6858000"/>
          </a:xfrm>
          <a:prstGeom prst="rect">
            <a:avLst/>
          </a:prstGeom>
        </p:spPr>
      </p:pic>
    </p:spTree>
    <p:extLst>
      <p:ext uri="{BB962C8B-B14F-4D97-AF65-F5344CB8AC3E}">
        <p14:creationId xmlns:p14="http://schemas.microsoft.com/office/powerpoint/2010/main" val="175170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938758" y="382385"/>
            <a:ext cx="7633742" cy="1492132"/>
          </a:xfrm>
          <a:prstGeom prst="rect">
            <a:avLst/>
          </a:prstGeom>
        </p:spPr>
        <p:txBody>
          <a:bodyPr vert="horz" lIns="91440" tIns="45720" rIns="91440" bIns="45720" rtlCol="0" anchor="t">
            <a:normAutofit fontScale="97500"/>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5100" b="0" i="0" u="none" strike="noStrike" kern="1200" cap="all" spc="150" normalizeH="0" baseline="0" noProof="0" dirty="0">
              <a:ln>
                <a:noFill/>
              </a:ln>
              <a:solidFill>
                <a:srgbClr val="2A1A00"/>
              </a:solidFill>
              <a:effectLst/>
              <a:uLnTx/>
              <a:uFillTx/>
              <a:latin typeface="Impact"/>
              <a:ea typeface="+mj-ea"/>
              <a:cs typeface="+mj-cs"/>
            </a:endParaRPr>
          </a:p>
        </p:txBody>
      </p:sp>
      <p:sp>
        <p:nvSpPr>
          <p:cNvPr id="8" name="Content Placeholder 4"/>
          <p:cNvSpPr txBox="1">
            <a:spLocks/>
          </p:cNvSpPr>
          <p:nvPr/>
        </p:nvSpPr>
        <p:spPr>
          <a:xfrm>
            <a:off x="938758" y="2286002"/>
            <a:ext cx="7633742" cy="3593591"/>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228600" marR="0" lvl="0" indent="-228600" algn="r" defTabSz="685800" rtl="1" eaLnBrk="1" fontAlgn="auto" latinLnBrk="0" hangingPunct="1">
              <a:lnSpc>
                <a:spcPct val="110000"/>
              </a:lnSpc>
              <a:spcBef>
                <a:spcPts val="700"/>
              </a:spcBef>
              <a:spcAft>
                <a:spcPts val="0"/>
              </a:spcAft>
              <a:buClr>
                <a:srgbClr val="2A1A00"/>
              </a:buClr>
              <a:buSzTx/>
              <a:buFont typeface="Arial" panose="020B0604020202020204" pitchFamily="34" charset="0"/>
              <a:buChar char="•"/>
              <a:tabLst/>
              <a:defRPr/>
            </a:pPr>
            <a:endParaRPr kumimoji="0" lang="ur-PK" sz="2000" b="0" i="0" u="none" strike="noStrike" kern="1200" cap="none" spc="0" normalizeH="0" baseline="0" noProof="0" dirty="0">
              <a:ln>
                <a:noFill/>
              </a:ln>
              <a:solidFill>
                <a:prstClr val="black">
                  <a:lumMod val="65000"/>
                  <a:lumOff val="35000"/>
                </a:prstClr>
              </a:solidFill>
              <a:effectLst/>
              <a:uLnTx/>
              <a:uFillTx/>
              <a:latin typeface="Jameel Noori Nastaleeq" pitchFamily="2" charset="-78"/>
              <a:ea typeface="+mn-ea"/>
              <a:cs typeface="Jameel Noori Nastaleeq" pitchFamily="2" charset="-78"/>
            </a:endParaRPr>
          </a:p>
        </p:txBody>
      </p:sp>
      <p:pic>
        <p:nvPicPr>
          <p:cNvPr id="3" name="Picture 2"/>
          <p:cNvPicPr>
            <a:picLocks noChangeAspect="1"/>
          </p:cNvPicPr>
          <p:nvPr/>
        </p:nvPicPr>
        <p:blipFill>
          <a:blip r:embed="rId3"/>
          <a:stretch>
            <a:fillRect/>
          </a:stretch>
        </p:blipFill>
        <p:spPr>
          <a:xfrm>
            <a:off x="0" y="1635616"/>
            <a:ext cx="4601657" cy="3903865"/>
          </a:xfrm>
          <a:prstGeom prst="rect">
            <a:avLst/>
          </a:prstGeom>
        </p:spPr>
      </p:pic>
      <p:sp>
        <p:nvSpPr>
          <p:cNvPr id="4" name="Rectangle 3"/>
          <p:cNvSpPr/>
          <p:nvPr/>
        </p:nvSpPr>
        <p:spPr>
          <a:xfrm>
            <a:off x="4601657" y="0"/>
            <a:ext cx="45423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FF00"/>
                </a:solidFill>
              </a:rPr>
              <a:t>IF THEY SAY “IT,S IMPOSSIBLE  </a:t>
            </a:r>
          </a:p>
          <a:p>
            <a:pPr algn="ctr"/>
            <a:r>
              <a:rPr lang="en-US" sz="4800" b="1" dirty="0">
                <a:solidFill>
                  <a:srgbClr val="FFFF00"/>
                </a:solidFill>
              </a:rPr>
              <a:t>REMEMBER  THAT IT,S IMPOSSIBLE</a:t>
            </a:r>
          </a:p>
          <a:p>
            <a:pPr algn="ctr"/>
            <a:r>
              <a:rPr lang="en-US" sz="4800" b="1" dirty="0">
                <a:solidFill>
                  <a:srgbClr val="FFFF00"/>
                </a:solidFill>
              </a:rPr>
              <a:t> FOR THEM NOT FOR YOU  </a:t>
            </a:r>
          </a:p>
          <a:p>
            <a:pPr algn="ctr"/>
            <a:endParaRPr lang="en-US" sz="4800" b="1" dirty="0">
              <a:solidFill>
                <a:srgbClr val="FFFF00"/>
              </a:solidFill>
            </a:endParaRPr>
          </a:p>
        </p:txBody>
      </p:sp>
    </p:spTree>
    <p:extLst>
      <p:ext uri="{BB962C8B-B14F-4D97-AF65-F5344CB8AC3E}">
        <p14:creationId xmlns:p14="http://schemas.microsoft.com/office/powerpoint/2010/main" val="1757556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7214" cy="6825892"/>
          </a:xfrm>
          <a:prstGeom prst="rect">
            <a:avLst/>
          </a:prstGeom>
        </p:spPr>
      </p:pic>
    </p:spTree>
    <p:extLst>
      <p:ext uri="{BB962C8B-B14F-4D97-AF65-F5344CB8AC3E}">
        <p14:creationId xmlns:p14="http://schemas.microsoft.com/office/powerpoint/2010/main" val="1623889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dell\Downloads\onlyintheremembranceofallah.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72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979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621" b="16511"/>
          <a:stretch/>
        </p:blipFill>
        <p:spPr>
          <a:xfrm>
            <a:off x="0" y="1210613"/>
            <a:ext cx="9144000" cy="4494727"/>
          </a:xfrm>
          <a:prstGeom prst="rect">
            <a:avLst/>
          </a:prstGeom>
        </p:spPr>
      </p:pic>
    </p:spTree>
    <p:extLst>
      <p:ext uri="{BB962C8B-B14F-4D97-AF65-F5344CB8AC3E}">
        <p14:creationId xmlns:p14="http://schemas.microsoft.com/office/powerpoint/2010/main" val="348749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believe in allah"/>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6" name="Picture 5"/>
          <p:cNvPicPr>
            <a:picLocks noChangeAspect="1"/>
          </p:cNvPicPr>
          <p:nvPr/>
        </p:nvPicPr>
        <p:blipFill>
          <a:blip r:embed="rId3"/>
          <a:stretch>
            <a:fillRect/>
          </a:stretch>
        </p:blipFill>
        <p:spPr>
          <a:xfrm>
            <a:off x="1298169" y="753993"/>
            <a:ext cx="6635218" cy="5228513"/>
          </a:xfrm>
          <a:prstGeom prst="rect">
            <a:avLst/>
          </a:prstGeom>
        </p:spPr>
      </p:pic>
    </p:spTree>
    <p:extLst>
      <p:ext uri="{BB962C8B-B14F-4D97-AF65-F5344CB8AC3E}">
        <p14:creationId xmlns:p14="http://schemas.microsoft.com/office/powerpoint/2010/main" val="6022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082766" y="3185111"/>
            <a:ext cx="5501148" cy="3672889"/>
          </a:xfr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910" y="-45573"/>
            <a:ext cx="4165533" cy="3120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0271" y="0"/>
            <a:ext cx="4743729" cy="3028985"/>
          </a:xfrm>
          <a:prstGeom prst="rect">
            <a:avLst/>
          </a:prstGeom>
        </p:spPr>
      </p:pic>
    </p:spTree>
    <p:extLst>
      <p:ext uri="{BB962C8B-B14F-4D97-AF65-F5344CB8AC3E}">
        <p14:creationId xmlns:p14="http://schemas.microsoft.com/office/powerpoint/2010/main" val="120050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static.com/images?q=tbn:ANd9GcT8cWpqT6xpAR-78vNhmXWcUFrKVmdAGQb957iSfdBBTA_pEO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8" y="3384755"/>
            <a:ext cx="4624543" cy="3473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178" y="0"/>
            <a:ext cx="4518822" cy="3384755"/>
          </a:xfrm>
          <a:prstGeom prst="rect">
            <a:avLst/>
          </a:prstGeom>
        </p:spPr>
      </p:pic>
    </p:spTree>
    <p:extLst>
      <p:ext uri="{BB962C8B-B14F-4D97-AF65-F5344CB8AC3E}">
        <p14:creationId xmlns:p14="http://schemas.microsoft.com/office/powerpoint/2010/main" val="304173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928" y="20816"/>
            <a:ext cx="6673174" cy="1560716"/>
          </a:xfrm>
          <a:solidFill>
            <a:srgbClr val="CF214B"/>
          </a:solidFill>
        </p:spPr>
        <p:txBody>
          <a:bodyPr/>
          <a:lstStyle/>
          <a:p>
            <a:pPr algn="ctr"/>
            <a:r>
              <a:rPr lang="en-GB" b="1" dirty="0">
                <a:solidFill>
                  <a:schemeClr val="bg1"/>
                </a:solidFill>
                <a:effectLst>
                  <a:outerShdw blurRad="38100" dist="38100" dir="2700000" algn="tl">
                    <a:srgbClr val="000000">
                      <a:alpha val="43137"/>
                    </a:srgbClr>
                  </a:outerShdw>
                </a:effectLst>
              </a:rPr>
              <a:t>How To Remain Charged Always??</a:t>
            </a:r>
          </a:p>
        </p:txBody>
      </p:sp>
      <p:sp>
        <p:nvSpPr>
          <p:cNvPr id="4" name="AutoShape 10" descr="Image result for completely charg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a:ea typeface="+mn-ea"/>
              <a:cs typeface="+mn-cs"/>
            </a:endParaRPr>
          </a:p>
        </p:txBody>
      </p:sp>
      <p:pic>
        <p:nvPicPr>
          <p:cNvPr id="5" name="Picture 4"/>
          <p:cNvPicPr>
            <a:picLocks noChangeAspect="1"/>
          </p:cNvPicPr>
          <p:nvPr/>
        </p:nvPicPr>
        <p:blipFill>
          <a:blip r:embed="rId3"/>
          <a:stretch>
            <a:fillRect/>
          </a:stretch>
        </p:blipFill>
        <p:spPr>
          <a:xfrm>
            <a:off x="6192994" y="2135324"/>
            <a:ext cx="2847975" cy="1600200"/>
          </a:xfrm>
          <a:prstGeom prst="rect">
            <a:avLst/>
          </a:prstGeom>
        </p:spPr>
      </p:pic>
      <p:pic>
        <p:nvPicPr>
          <p:cNvPr id="8204" name="Picture 12" descr="Image result for completely charged"/>
          <p:cNvPicPr>
            <a:picLocks noChangeAspect="1" noChangeArrowheads="1"/>
          </p:cNvPicPr>
          <p:nvPr/>
        </p:nvPicPr>
        <p:blipFill rotWithShape="1">
          <a:blip r:embed="rId4">
            <a:extLst>
              <a:ext uri="{28A0092B-C50C-407E-A947-70E740481C1C}">
                <a14:useLocalDpi xmlns:a14="http://schemas.microsoft.com/office/drawing/2010/main" val="0"/>
              </a:ext>
            </a:extLst>
          </a:blip>
          <a:srcRect t="2" b="40787"/>
          <a:stretch/>
        </p:blipFill>
        <p:spPr bwMode="auto">
          <a:xfrm>
            <a:off x="2557258" y="1581532"/>
            <a:ext cx="3481190" cy="31456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07975" y="4727197"/>
            <a:ext cx="2886075" cy="1951149"/>
          </a:xfrm>
          <a:prstGeom prst="rect">
            <a:avLst/>
          </a:prstGeom>
        </p:spPr>
      </p:pic>
    </p:spTree>
    <p:extLst>
      <p:ext uri="{BB962C8B-B14F-4D97-AF65-F5344CB8AC3E}">
        <p14:creationId xmlns:p14="http://schemas.microsoft.com/office/powerpoint/2010/main" val="415454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11038" y="3535211"/>
            <a:ext cx="4062040" cy="3357296"/>
          </a:xfrm>
          <a:prstGeom prst="rect">
            <a:avLst/>
          </a:prstGeom>
        </p:spPr>
      </p:pic>
      <p:pic>
        <p:nvPicPr>
          <p:cNvPr id="11" name="Picture 10"/>
          <p:cNvPicPr>
            <a:picLocks noChangeAspect="1"/>
          </p:cNvPicPr>
          <p:nvPr/>
        </p:nvPicPr>
        <p:blipFill rotWithShape="1">
          <a:blip r:embed="rId4"/>
          <a:srcRect b="8120"/>
          <a:stretch/>
        </p:blipFill>
        <p:spPr>
          <a:xfrm>
            <a:off x="4800599" y="3353625"/>
            <a:ext cx="4052345" cy="3504375"/>
          </a:xfrm>
          <a:prstGeom prst="rect">
            <a:avLst/>
          </a:prstGeom>
        </p:spPr>
      </p:pic>
      <p:pic>
        <p:nvPicPr>
          <p:cNvPr id="12" name="Picture 6" descr="Image result for connection with allah"/>
          <p:cNvPicPr>
            <a:picLocks noChangeAspect="1" noChangeArrowheads="1"/>
          </p:cNvPicPr>
          <p:nvPr/>
        </p:nvPicPr>
        <p:blipFill rotWithShape="1">
          <a:blip r:embed="rId5">
            <a:extLst>
              <a:ext uri="{28A0092B-C50C-407E-A947-70E740481C1C}">
                <a14:useLocalDpi xmlns:a14="http://schemas.microsoft.com/office/drawing/2010/main" val="0"/>
              </a:ext>
            </a:extLst>
          </a:blip>
          <a:srcRect b="15392"/>
          <a:stretch/>
        </p:blipFill>
        <p:spPr bwMode="auto">
          <a:xfrm>
            <a:off x="611038" y="32438"/>
            <a:ext cx="4044787" cy="34727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onnection with allah"/>
          <p:cNvPicPr>
            <a:picLocks noChangeAspect="1" noChangeArrowheads="1"/>
          </p:cNvPicPr>
          <p:nvPr/>
        </p:nvPicPr>
        <p:blipFill rotWithShape="1">
          <a:blip r:embed="rId6">
            <a:extLst>
              <a:ext uri="{28A0092B-C50C-407E-A947-70E740481C1C}">
                <a14:useLocalDpi xmlns:a14="http://schemas.microsoft.com/office/drawing/2010/main" val="0"/>
              </a:ext>
            </a:extLst>
          </a:blip>
          <a:srcRect b="14635"/>
          <a:stretch/>
        </p:blipFill>
        <p:spPr bwMode="auto">
          <a:xfrm>
            <a:off x="4800600" y="32438"/>
            <a:ext cx="4052345" cy="339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71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3831"/>
            <a:ext cx="5529262" cy="3093147"/>
          </a:xfrm>
          <a:solidFill>
            <a:srgbClr val="CF214B"/>
          </a:solidFill>
        </p:spPr>
        <p:txBody>
          <a:bodyPr>
            <a:noAutofit/>
          </a:bodyPr>
          <a:lstStyle/>
          <a:p>
            <a:r>
              <a:rPr lang="en-GB" sz="3200" b="1" dirty="0">
                <a:solidFill>
                  <a:schemeClr val="bg1">
                    <a:lumMod val="95000"/>
                  </a:schemeClr>
                </a:solidFill>
              </a:rPr>
              <a:t>Having Trust in Allah</a:t>
            </a:r>
            <a:endParaRPr lang="en-GB" sz="3200" dirty="0">
              <a:solidFill>
                <a:schemeClr val="bg1">
                  <a:lumMod val="95000"/>
                </a:schemeClr>
              </a:solidFill>
            </a:endParaRPr>
          </a:p>
          <a:p>
            <a:r>
              <a:rPr lang="en-GB" sz="3200" b="1" dirty="0">
                <a:solidFill>
                  <a:schemeClr val="bg1">
                    <a:lumMod val="95000"/>
                  </a:schemeClr>
                </a:solidFill>
              </a:rPr>
              <a:t> Perform Salah Regularly</a:t>
            </a:r>
          </a:p>
          <a:p>
            <a:r>
              <a:rPr lang="en-GB" sz="3200" b="1" dirty="0">
                <a:solidFill>
                  <a:schemeClr val="bg1">
                    <a:lumMod val="95000"/>
                  </a:schemeClr>
                </a:solidFill>
              </a:rPr>
              <a:t>Qur’anic Recitations</a:t>
            </a:r>
          </a:p>
          <a:p>
            <a:r>
              <a:rPr lang="en-GB" sz="3200" b="1" dirty="0">
                <a:solidFill>
                  <a:schemeClr val="bg1">
                    <a:lumMod val="95000"/>
                  </a:schemeClr>
                </a:solidFill>
              </a:rPr>
              <a:t>Engage in Dhikr  </a:t>
            </a:r>
          </a:p>
        </p:txBody>
      </p:sp>
      <p:sp>
        <p:nvSpPr>
          <p:cNvPr id="4" name="Title 1"/>
          <p:cNvSpPr txBox="1">
            <a:spLocks/>
          </p:cNvSpPr>
          <p:nvPr/>
        </p:nvSpPr>
        <p:spPr>
          <a:xfrm>
            <a:off x="2758953" y="-1059967"/>
            <a:ext cx="4792435" cy="886912"/>
          </a:xfrm>
          <a:prstGeom prst="rect">
            <a:avLst/>
          </a:prstGeom>
        </p:spPr>
        <p:txBody>
          <a:bodyPr vert="horz" lIns="91440" tIns="45720" rIns="91440" bIns="45720" rtlCol="0" anchor="t">
            <a:no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sz="6000" dirty="0">
                <a:solidFill>
                  <a:srgbClr val="CF214B"/>
                </a:solidFill>
              </a:rPr>
              <a:t>SOURCE</a:t>
            </a:r>
          </a:p>
        </p:txBody>
      </p:sp>
      <p:sp>
        <p:nvSpPr>
          <p:cNvPr id="11" name="Rectangle 10"/>
          <p:cNvSpPr/>
          <p:nvPr/>
        </p:nvSpPr>
        <p:spPr>
          <a:xfrm>
            <a:off x="3881832" y="3126979"/>
            <a:ext cx="5262168" cy="3731021"/>
          </a:xfrm>
          <a:prstGeom prst="rect">
            <a:avLst/>
          </a:prstGeom>
          <a:solidFill>
            <a:srgbClr val="00B0F0"/>
          </a:solidFill>
        </p:spPr>
        <p:txBody>
          <a:bodyPr wrap="square">
            <a:spAutoFit/>
          </a:bodyPr>
          <a:lstStyle/>
          <a:p>
            <a:pPr marL="240030" lvl="0" indent="-240030" defTabSz="685800">
              <a:lnSpc>
                <a:spcPct val="111000"/>
              </a:lnSpc>
              <a:spcBef>
                <a:spcPts val="930"/>
              </a:spcBef>
              <a:buFont typeface="Corbel" panose="020B0503020204020204" pitchFamily="34" charset="0"/>
              <a:buChar char="–"/>
            </a:pPr>
            <a:r>
              <a:rPr lang="en-GB" sz="3100" b="1" dirty="0">
                <a:solidFill>
                  <a:prstClr val="black"/>
                </a:solidFill>
              </a:rPr>
              <a:t>Voluntary Fasting</a:t>
            </a:r>
          </a:p>
          <a:p>
            <a:pPr marL="240030" lvl="0" indent="-240030" defTabSz="685800">
              <a:lnSpc>
                <a:spcPct val="111000"/>
              </a:lnSpc>
              <a:spcBef>
                <a:spcPts val="930"/>
              </a:spcBef>
              <a:buFont typeface="Corbel" panose="020B0503020204020204" pitchFamily="34" charset="0"/>
              <a:buChar char="–"/>
            </a:pPr>
            <a:r>
              <a:rPr lang="en-GB" sz="3100" b="1" dirty="0">
                <a:solidFill>
                  <a:prstClr val="black"/>
                </a:solidFill>
              </a:rPr>
              <a:t>Carrying out Good Deeds</a:t>
            </a:r>
          </a:p>
          <a:p>
            <a:pPr marL="240030" lvl="0" indent="-240030" defTabSz="685800">
              <a:lnSpc>
                <a:spcPct val="111000"/>
              </a:lnSpc>
              <a:spcBef>
                <a:spcPts val="930"/>
              </a:spcBef>
              <a:buFont typeface="Corbel" panose="020B0503020204020204" pitchFamily="34" charset="0"/>
              <a:buChar char="–"/>
            </a:pPr>
            <a:r>
              <a:rPr lang="en-GB" sz="3100" b="1" dirty="0">
                <a:solidFill>
                  <a:prstClr val="black"/>
                </a:solidFill>
              </a:rPr>
              <a:t>Remembering Death</a:t>
            </a:r>
          </a:p>
          <a:p>
            <a:pPr marL="240030" lvl="0" indent="-240030" defTabSz="685800">
              <a:lnSpc>
                <a:spcPct val="111000"/>
              </a:lnSpc>
              <a:spcBef>
                <a:spcPts val="930"/>
              </a:spcBef>
              <a:buFont typeface="Corbel" panose="020B0503020204020204" pitchFamily="34" charset="0"/>
              <a:buChar char="–"/>
            </a:pPr>
            <a:r>
              <a:rPr lang="en-GB" sz="3100" b="1" dirty="0">
                <a:solidFill>
                  <a:prstClr val="black"/>
                </a:solidFill>
              </a:rPr>
              <a:t>Gaining knowledge</a:t>
            </a:r>
          </a:p>
          <a:p>
            <a:pPr marL="240030" lvl="0" indent="-240030" defTabSz="685800">
              <a:lnSpc>
                <a:spcPct val="111000"/>
              </a:lnSpc>
              <a:spcBef>
                <a:spcPts val="930"/>
              </a:spcBef>
              <a:buFont typeface="Corbel" panose="020B0503020204020204" pitchFamily="34" charset="0"/>
              <a:buChar char="–"/>
            </a:pPr>
            <a:r>
              <a:rPr lang="en-GB" sz="3100" b="1" dirty="0">
                <a:solidFill>
                  <a:prstClr val="black"/>
                </a:solidFill>
              </a:rPr>
              <a:t>Making much dua(supplication)</a:t>
            </a:r>
          </a:p>
        </p:txBody>
      </p:sp>
    </p:spTree>
    <p:extLst>
      <p:ext uri="{BB962C8B-B14F-4D97-AF65-F5344CB8AC3E}">
        <p14:creationId xmlns:p14="http://schemas.microsoft.com/office/powerpoint/2010/main" val="343844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3722816"/>
      </p:ext>
    </p:extLst>
  </p:cSld>
  <p:clrMapOvr>
    <a:masterClrMapping/>
  </p:clrMapOvr>
</p:sld>
</file>

<file path=ppt/theme/theme1.xml><?xml version="1.0" encoding="utf-8"?>
<a:theme xmlns:a="http://schemas.openxmlformats.org/drawingml/2006/main" name="Feathered">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485</TotalTime>
  <Words>4776</Words>
  <Application>Microsoft Office PowerPoint</Application>
  <PresentationFormat>On-screen Show (4:3)</PresentationFormat>
  <Paragraphs>194</Paragraphs>
  <Slides>26</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Al Qalam Quran Publisher</vt:lpstr>
      <vt:lpstr>Anwar</vt:lpstr>
      <vt:lpstr>Arial</vt:lpstr>
      <vt:lpstr>Arial Rounded MT Bold</vt:lpstr>
      <vt:lpstr>Attari_Quraan_Word</vt:lpstr>
      <vt:lpstr>Calibri</vt:lpstr>
      <vt:lpstr>Century Schoolbook</vt:lpstr>
      <vt:lpstr>Corbel</vt:lpstr>
      <vt:lpstr>Gill Sans MT</vt:lpstr>
      <vt:lpstr>Impact</vt:lpstr>
      <vt:lpstr>Jameel Noori Nastaleeq</vt:lpstr>
      <vt:lpstr>Feathered</vt:lpstr>
      <vt:lpstr>PowerPoint Presentation</vt:lpstr>
      <vt:lpstr>PowerPoint Presentation</vt:lpstr>
      <vt:lpstr>PowerPoint Presentation</vt:lpstr>
      <vt:lpstr>PowerPoint Presentation</vt:lpstr>
      <vt:lpstr>PowerPoint Presentation</vt:lpstr>
      <vt:lpstr>How To Remain Charged Always??</vt:lpstr>
      <vt:lpstr>PowerPoint Presentation</vt:lpstr>
      <vt:lpstr>PowerPoint Presentation</vt:lpstr>
      <vt:lpstr>PowerPoint Presentation</vt:lpstr>
      <vt:lpstr>Take the habit of Dhikr Consciously   </vt:lpstr>
      <vt:lpstr>PowerPoint Presentation</vt:lpstr>
      <vt:lpstr>PowerPoint Presentation</vt:lpstr>
      <vt:lpstr>Signs of weak Iman Analyse your FAITH status</vt:lpstr>
      <vt:lpstr>UNDERSTAND THE PRACTICAL RESPONSIBILITIES OF IMAN</vt:lpstr>
      <vt:lpstr>يَا أَيُّهَا الَّذِينَ آمَنُوا أَطِيعُوا اللَّـهَ وَأَطِيعُوا الرَّسُولَ وَأُولِي الْأَمْرِ مِنكُمْ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 ayoub</dc:creator>
  <cp:lastModifiedBy>Dirc Laptop</cp:lastModifiedBy>
  <cp:revision>186</cp:revision>
  <dcterms:created xsi:type="dcterms:W3CDTF">2018-10-16T07:24:49Z</dcterms:created>
  <dcterms:modified xsi:type="dcterms:W3CDTF">2019-12-26T08:04:59Z</dcterms:modified>
</cp:coreProperties>
</file>